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368" r:id="rId2"/>
    <p:sldId id="473" r:id="rId3"/>
    <p:sldId id="432" r:id="rId4"/>
    <p:sldId id="410" r:id="rId5"/>
    <p:sldId id="442" r:id="rId6"/>
    <p:sldId id="458" r:id="rId7"/>
    <p:sldId id="443" r:id="rId8"/>
    <p:sldId id="444" r:id="rId9"/>
    <p:sldId id="445" r:id="rId10"/>
    <p:sldId id="446" r:id="rId11"/>
    <p:sldId id="450" r:id="rId12"/>
    <p:sldId id="459" r:id="rId13"/>
    <p:sldId id="447" r:id="rId14"/>
    <p:sldId id="460" r:id="rId15"/>
    <p:sldId id="461" r:id="rId16"/>
    <p:sldId id="448" r:id="rId17"/>
    <p:sldId id="475" r:id="rId18"/>
    <p:sldId id="462" r:id="rId19"/>
    <p:sldId id="463" r:id="rId20"/>
    <p:sldId id="433" r:id="rId21"/>
    <p:sldId id="451" r:id="rId22"/>
    <p:sldId id="464" r:id="rId23"/>
    <p:sldId id="476" r:id="rId24"/>
    <p:sldId id="465" r:id="rId25"/>
    <p:sldId id="477" r:id="rId26"/>
    <p:sldId id="466" r:id="rId27"/>
    <p:sldId id="467" r:id="rId28"/>
    <p:sldId id="479" r:id="rId29"/>
    <p:sldId id="480" r:id="rId30"/>
    <p:sldId id="481" r:id="rId31"/>
    <p:sldId id="478" r:id="rId32"/>
    <p:sldId id="468" r:id="rId33"/>
    <p:sldId id="469" r:id="rId34"/>
    <p:sldId id="470" r:id="rId35"/>
    <p:sldId id="449" r:id="rId36"/>
    <p:sldId id="471" r:id="rId37"/>
    <p:sldId id="452" r:id="rId38"/>
    <p:sldId id="504" r:id="rId39"/>
    <p:sldId id="505" r:id="rId40"/>
  </p:sldIdLst>
  <p:sldSz cx="9144000" cy="6858000" type="screen4x3"/>
  <p:notesSz cx="10020300" cy="68881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5AD29"/>
    <a:srgbClr val="0404EE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579" autoAdjust="0"/>
  </p:normalViewPr>
  <p:slideViewPr>
    <p:cSldViewPr>
      <p:cViewPr varScale="1">
        <p:scale>
          <a:sx n="62" d="100"/>
          <a:sy n="62" d="100"/>
        </p:scale>
        <p:origin x="-151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63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42130" cy="344408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75851" y="0"/>
            <a:ext cx="4342130" cy="344408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091A060D-C018-494F-949D-1C21D5BEFF5D}" type="datetimeFigureOut">
              <a:rPr lang="pt-BR" smtClean="0"/>
              <a:pPr/>
              <a:t>22/09/2016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42560"/>
            <a:ext cx="4342130" cy="344408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75851" y="6542560"/>
            <a:ext cx="4342130" cy="344408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37B082BE-21C3-47CC-8B4E-40024682BA70}" type="slidenum">
              <a:rPr lang="pt-BR" smtClean="0"/>
              <a:pPr/>
              <a:t>‹#›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42130" cy="344408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75851" y="0"/>
            <a:ext cx="4342130" cy="344408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618E3743-2CA4-43FC-88A1-61E34F358253}" type="datetimeFigureOut">
              <a:rPr lang="pt-BR" smtClean="0"/>
              <a:pPr/>
              <a:t>22/09/2016</a:t>
            </a:fld>
            <a:endParaRPr lang="pt-B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87713" y="515938"/>
            <a:ext cx="3446462" cy="2584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pt-B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02030" y="3271878"/>
            <a:ext cx="8016240" cy="3099673"/>
          </a:xfrm>
          <a:prstGeom prst="rect">
            <a:avLst/>
          </a:prstGeom>
        </p:spPr>
        <p:txBody>
          <a:bodyPr vert="horz" lIns="96616" tIns="48308" rIns="96616" bIns="4830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42560"/>
            <a:ext cx="4342130" cy="344408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75851" y="6542560"/>
            <a:ext cx="4342130" cy="344408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A1D57F99-3716-4E45-92FC-4BC5339725C1}" type="slidenum">
              <a:rPr lang="pt-BR" smtClean="0"/>
              <a:pPr/>
              <a:t>‹#›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D57F99-3716-4E45-92FC-4BC5339725C1}" type="slidenum">
              <a:rPr lang="pt-BR" smtClean="0"/>
              <a:pPr/>
              <a:t>3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D57F99-3716-4E45-92FC-4BC5339725C1}" type="slidenum">
              <a:rPr lang="pt-BR" smtClean="0"/>
              <a:pPr/>
              <a:t>37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D57F99-3716-4E45-92FC-4BC5339725C1}" type="slidenum">
              <a:rPr lang="pt-BR" smtClean="0"/>
              <a:pPr/>
              <a:t>38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D57F99-3716-4E45-92FC-4BC5339725C1}" type="slidenum">
              <a:rPr lang="pt-BR" smtClean="0"/>
              <a:pPr/>
              <a:t>39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pt-B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pt-B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F0E4-789B-4E7C-A34D-D85EF0E53501}" type="datetimeFigureOut">
              <a:rPr lang="pt-BR" smtClean="0"/>
              <a:pPr/>
              <a:t>22/09/2016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7D253A9-FC6D-40B5-A7AE-3163D76703BF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F0E4-789B-4E7C-A34D-D85EF0E53501}" type="datetimeFigureOut">
              <a:rPr lang="pt-BR" smtClean="0"/>
              <a:pPr/>
              <a:t>22/09/2016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253A9-FC6D-40B5-A7AE-3163D76703BF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F0E4-789B-4E7C-A34D-D85EF0E53501}" type="datetimeFigureOut">
              <a:rPr lang="pt-BR" smtClean="0"/>
              <a:pPr/>
              <a:t>22/09/2016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253A9-FC6D-40B5-A7AE-3163D76703BF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F0E4-789B-4E7C-A34D-D85EF0E53501}" type="datetimeFigureOut">
              <a:rPr lang="pt-BR" smtClean="0"/>
              <a:pPr/>
              <a:t>22/09/2016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253A9-FC6D-40B5-A7AE-3163D76703BF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F0E4-789B-4E7C-A34D-D85EF0E53501}" type="datetimeFigureOut">
              <a:rPr lang="pt-BR" smtClean="0"/>
              <a:pPr/>
              <a:t>22/09/2016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253A9-FC6D-40B5-A7AE-3163D76703BF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F0E4-789B-4E7C-A34D-D85EF0E53501}" type="datetimeFigureOut">
              <a:rPr lang="pt-BR" smtClean="0"/>
              <a:pPr/>
              <a:t>22/09/2016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253A9-FC6D-40B5-A7AE-3163D76703BF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F0E4-789B-4E7C-A34D-D85EF0E53501}" type="datetimeFigureOut">
              <a:rPr lang="pt-BR" smtClean="0"/>
              <a:pPr/>
              <a:t>22/09/2016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253A9-FC6D-40B5-A7AE-3163D76703BF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F0E4-789B-4E7C-A34D-D85EF0E53501}" type="datetimeFigureOut">
              <a:rPr lang="pt-BR" smtClean="0"/>
              <a:pPr/>
              <a:t>22/09/2016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253A9-FC6D-40B5-A7AE-3163D76703BF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F0E4-789B-4E7C-A34D-D85EF0E53501}" type="datetimeFigureOut">
              <a:rPr lang="pt-BR" smtClean="0"/>
              <a:pPr/>
              <a:t>22/09/2016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253A9-FC6D-40B5-A7AE-3163D76703BF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F0E4-789B-4E7C-A34D-D85EF0E53501}" type="datetimeFigureOut">
              <a:rPr lang="pt-BR" smtClean="0"/>
              <a:pPr/>
              <a:t>22/09/2016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253A9-FC6D-40B5-A7AE-3163D76703BF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F0E4-789B-4E7C-A34D-D85EF0E53501}" type="datetimeFigureOut">
              <a:rPr lang="pt-BR" smtClean="0"/>
              <a:pPr/>
              <a:t>22/09/2016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253A9-FC6D-40B5-A7AE-3163D76703BF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pt-B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pt-B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94F0E4-789B-4E7C-A34D-D85EF0E53501}" type="datetimeFigureOut">
              <a:rPr lang="pt-BR" smtClean="0"/>
              <a:pPr/>
              <a:t>22/09/2016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D253A9-FC6D-40B5-A7AE-3163D76703BF}" type="slidenum">
              <a:rPr lang="pt-BR" smtClean="0"/>
              <a:pPr/>
              <a:t>‹#›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34.jpeg"/><Relationship Id="rId18" Type="http://schemas.openxmlformats.org/officeDocument/2006/relationships/image" Target="../media/image43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32.jpeg"/><Relationship Id="rId17" Type="http://schemas.openxmlformats.org/officeDocument/2006/relationships/image" Target="../media/image39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29.jpeg"/><Relationship Id="rId5" Type="http://schemas.openxmlformats.org/officeDocument/2006/relationships/image" Target="../media/image12.png"/><Relationship Id="rId15" Type="http://schemas.openxmlformats.org/officeDocument/2006/relationships/image" Target="../media/image37.jpeg"/><Relationship Id="rId10" Type="http://schemas.openxmlformats.org/officeDocument/2006/relationships/image" Target="../media/image24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38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34.jpeg"/><Relationship Id="rId18" Type="http://schemas.openxmlformats.org/officeDocument/2006/relationships/image" Target="../media/image43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32.jpeg"/><Relationship Id="rId17" Type="http://schemas.openxmlformats.org/officeDocument/2006/relationships/image" Target="../media/image39.jpe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29.jpeg"/><Relationship Id="rId5" Type="http://schemas.openxmlformats.org/officeDocument/2006/relationships/image" Target="../media/image12.png"/><Relationship Id="rId15" Type="http://schemas.openxmlformats.org/officeDocument/2006/relationships/image" Target="../media/image37.jpeg"/><Relationship Id="rId10" Type="http://schemas.openxmlformats.org/officeDocument/2006/relationships/image" Target="../media/image24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38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268688"/>
            <a:ext cx="6400800" cy="1752600"/>
          </a:xfrm>
        </p:spPr>
        <p:txBody>
          <a:bodyPr>
            <a:normAutofit/>
          </a:bodyPr>
          <a:lstStyle/>
          <a:p>
            <a:r>
              <a:rPr lang="pt-BR" sz="48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Lição </a:t>
            </a:r>
            <a:r>
              <a:rPr lang="pt-BR" sz="48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6</a:t>
            </a:r>
          </a:p>
          <a:p>
            <a:r>
              <a:rPr lang="pt-BR" sz="48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Apocalipse 8-11</a:t>
            </a:r>
            <a:endParaRPr lang="pt-BR" sz="4800" dirty="0"/>
          </a:p>
        </p:txBody>
      </p:sp>
      <p:sp>
        <p:nvSpPr>
          <p:cNvPr id="4" name="Rectangle 3"/>
          <p:cNvSpPr/>
          <p:nvPr/>
        </p:nvSpPr>
        <p:spPr>
          <a:xfrm>
            <a:off x="467544" y="931168"/>
            <a:ext cx="8208911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96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 LIVRO de </a:t>
            </a:r>
          </a:p>
          <a:p>
            <a:pPr algn="ctr"/>
            <a:r>
              <a:rPr lang="pt-BR" sz="96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APOCALIPSE</a:t>
            </a:r>
            <a:endParaRPr lang="pt-BR" sz="9600" b="1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_previe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142999" y="-1395537"/>
            <a:ext cx="6858001" cy="96490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600200"/>
            <a:ext cx="7344816" cy="4525963"/>
          </a:xfrm>
        </p:spPr>
        <p:txBody>
          <a:bodyPr>
            <a:noAutofit/>
          </a:bodyPr>
          <a:lstStyle/>
          <a:p>
            <a:pPr algn="ctr"/>
            <a:r>
              <a:rPr lang="pt-BR" b="1" i="1" baseline="30000" dirty="0" smtClean="0"/>
              <a:t>12</a:t>
            </a:r>
            <a:r>
              <a:rPr lang="pt-BR" b="1" i="1" dirty="0" smtClean="0"/>
              <a:t>E o quarto anjo tocou a sua trombeta, e foi ferida a terça parte do sol, e a terça parte da lua, e a terça parte das estrelas; para que a terça parte deles se escurecesse, e a terça parte do dia não brilhasse, e semelhantemente a noite.</a:t>
            </a:r>
            <a:r>
              <a:rPr lang="pt-BR" b="1" i="1" baseline="30000" dirty="0" smtClean="0"/>
              <a:t>  </a:t>
            </a:r>
            <a:endParaRPr lang="pt-BR" b="1" dirty="0" smtClean="0"/>
          </a:p>
        </p:txBody>
      </p:sp>
      <p:sp>
        <p:nvSpPr>
          <p:cNvPr id="5" name="Rectangle 4"/>
          <p:cNvSpPr/>
          <p:nvPr/>
        </p:nvSpPr>
        <p:spPr>
          <a:xfrm>
            <a:off x="144016" y="458088"/>
            <a:ext cx="8892480" cy="738664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4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= 3a Parte do Sol Afetado (8:12)</a:t>
            </a:r>
          </a:p>
        </p:txBody>
      </p:sp>
      <p:pic>
        <p:nvPicPr>
          <p:cNvPr id="7" name="Picture 6" descr="Trom-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8054" y="527700"/>
            <a:ext cx="883820" cy="662865"/>
          </a:xfrm>
          <a:prstGeom prst="rect">
            <a:avLst/>
          </a:prstGeom>
        </p:spPr>
      </p:pic>
      <p:pic>
        <p:nvPicPr>
          <p:cNvPr id="8" name="Picture 7" descr="GC sun darkene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35696" y="3861048"/>
            <a:ext cx="2597274" cy="2597274"/>
          </a:xfrm>
          <a:prstGeom prst="rect">
            <a:avLst/>
          </a:prstGeom>
        </p:spPr>
      </p:pic>
      <p:pic>
        <p:nvPicPr>
          <p:cNvPr id="10" name="Picture 9" descr="Untitled9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8024" y="3861048"/>
            <a:ext cx="3118849" cy="252028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458254" y="4532927"/>
            <a:ext cx="4248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72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</a:t>
            </a:r>
            <a:r>
              <a:rPr lang="pt-BR" sz="7200" b="1" baseline="30000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ª </a:t>
            </a:r>
            <a:r>
              <a:rPr lang="pt-BR" sz="72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Parte</a:t>
            </a:r>
            <a:endParaRPr lang="pt-BR" sz="7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_previe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142999" y="-1395537"/>
            <a:ext cx="6858001" cy="964907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600200"/>
            <a:ext cx="7272808" cy="4525963"/>
          </a:xfrm>
        </p:spPr>
        <p:txBody>
          <a:bodyPr>
            <a:noAutofit/>
          </a:bodyPr>
          <a:lstStyle/>
          <a:p>
            <a:pPr algn="ctr"/>
            <a:r>
              <a:rPr lang="pt-BR" b="1" i="1" baseline="30000" dirty="0" smtClean="0"/>
              <a:t>13</a:t>
            </a:r>
            <a:r>
              <a:rPr lang="pt-BR" b="1" i="1" dirty="0" smtClean="0"/>
              <a:t>E olhei, e ouvi um anjo voar pelo meio do céu, dizendo com grande voz: Ai! ai! ai! dos que habitam sobre a terra! por causa das outras vozes das trombetas dos três anjos que hão de ainda tocar.</a:t>
            </a:r>
            <a:r>
              <a:rPr lang="pt-BR" b="1" i="1" baseline="30000" dirty="0" smtClean="0"/>
              <a:t>  </a:t>
            </a:r>
            <a:endParaRPr lang="pt-BR" b="1" dirty="0" smtClean="0"/>
          </a:p>
        </p:txBody>
      </p:sp>
      <p:pic>
        <p:nvPicPr>
          <p:cNvPr id="10" name="Picture 9" descr="estudo bíblico as sete taças do apaocalips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70259" y="4149080"/>
            <a:ext cx="2000437" cy="15841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1520" y="374616"/>
            <a:ext cx="8640960" cy="66172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742950" indent="-742950" algn="ctr"/>
            <a:r>
              <a:rPr lang="pt-BR" sz="3700" b="1" dirty="0" smtClean="0"/>
              <a:t>2.  Introdução das Outras Trombetas (8:13)</a:t>
            </a:r>
          </a:p>
        </p:txBody>
      </p:sp>
      <p:pic>
        <p:nvPicPr>
          <p:cNvPr id="7" name="Picture 6" descr="Untitled1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73130" y="4149080"/>
            <a:ext cx="1970678" cy="1542270"/>
          </a:xfrm>
          <a:prstGeom prst="rect">
            <a:avLst/>
          </a:prstGeom>
        </p:spPr>
      </p:pic>
      <p:pic>
        <p:nvPicPr>
          <p:cNvPr id="9" name="Picture 8" descr="73ccc6a452f81f330159dc636cc5747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18820" y="4149080"/>
            <a:ext cx="3086056" cy="15121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_previe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142999" y="-1395537"/>
            <a:ext cx="6858001" cy="96490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600200"/>
            <a:ext cx="7344816" cy="4525963"/>
          </a:xfrm>
        </p:spPr>
        <p:txBody>
          <a:bodyPr>
            <a:noAutofit/>
          </a:bodyPr>
          <a:lstStyle/>
          <a:p>
            <a:pPr algn="ctr"/>
            <a:r>
              <a:rPr lang="pt-BR" b="1" i="1" baseline="30000" dirty="0" smtClean="0"/>
              <a:t>1</a:t>
            </a:r>
            <a:r>
              <a:rPr lang="pt-BR" b="1" i="1" dirty="0" smtClean="0"/>
              <a:t>E o quinto anjo tocou a sua trombeta, e vi uma estrela que do céu caiu na terra; e foi-lhe dada a chave do poço do abismo.</a:t>
            </a:r>
            <a:r>
              <a:rPr lang="pt-BR" b="1" i="1" baseline="30000" dirty="0" smtClean="0"/>
              <a:t> 2</a:t>
            </a:r>
            <a:r>
              <a:rPr lang="pt-BR" b="1" i="1" dirty="0" smtClean="0"/>
              <a:t>E abriu o poço do abismo, e subiu fumaça do poço, como a fumaça de uma grande fornalha, e com a fumaça do poço escureceu-se o sol e o ar.</a:t>
            </a:r>
            <a:r>
              <a:rPr lang="pt-BR" b="1" i="1" baseline="30000" dirty="0" smtClean="0"/>
              <a:t> 3</a:t>
            </a:r>
            <a:r>
              <a:rPr lang="pt-BR" b="1" i="1" dirty="0" smtClean="0"/>
              <a:t>E da fumaça vieram gafanhotos sobre a terra; e foi-lhes dado poder, como o poder que têm os escorpiões da terra.</a:t>
            </a:r>
            <a:r>
              <a:rPr lang="pt-BR" b="1" i="1" baseline="30000" dirty="0" smtClean="0"/>
              <a:t>  </a:t>
            </a:r>
            <a:endParaRPr lang="pt-BR" b="1" dirty="0" smtClean="0"/>
          </a:p>
        </p:txBody>
      </p:sp>
      <p:sp>
        <p:nvSpPr>
          <p:cNvPr id="5" name="Rectangle 4"/>
          <p:cNvSpPr/>
          <p:nvPr/>
        </p:nvSpPr>
        <p:spPr>
          <a:xfrm>
            <a:off x="144016" y="458088"/>
            <a:ext cx="8892480" cy="738664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4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1º  Ai = Gafanhotos (9:1-12)</a:t>
            </a:r>
          </a:p>
        </p:txBody>
      </p:sp>
      <p:pic>
        <p:nvPicPr>
          <p:cNvPr id="7" name="Picture 6" descr="Trom-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2344" y="517684"/>
            <a:ext cx="883820" cy="658616"/>
          </a:xfrm>
          <a:prstGeom prst="rect">
            <a:avLst/>
          </a:prstGeom>
        </p:spPr>
      </p:pic>
      <p:pic>
        <p:nvPicPr>
          <p:cNvPr id="8" name="Picture 7" descr="Locus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58226" y="5013176"/>
            <a:ext cx="1603981" cy="15948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_previe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142999" y="-1395537"/>
            <a:ext cx="6858001" cy="96490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600200"/>
            <a:ext cx="7344816" cy="4525963"/>
          </a:xfrm>
        </p:spPr>
        <p:txBody>
          <a:bodyPr>
            <a:noAutofit/>
          </a:bodyPr>
          <a:lstStyle/>
          <a:p>
            <a:pPr algn="ctr"/>
            <a:r>
              <a:rPr lang="pt-BR" b="1" i="1" baseline="30000" dirty="0" smtClean="0"/>
              <a:t>4</a:t>
            </a:r>
            <a:r>
              <a:rPr lang="pt-BR" b="1" i="1" dirty="0" smtClean="0"/>
              <a:t>E foi-lhes dito que não fizessem dano à erva da terra, nem a verdura alguma, nem a árvore alguma, mas somente aos homens que não têm nas suas testas o selo de Deus.</a:t>
            </a:r>
            <a:r>
              <a:rPr lang="pt-BR" b="1" i="1" baseline="30000" dirty="0" smtClean="0"/>
              <a:t> 5</a:t>
            </a:r>
            <a:r>
              <a:rPr lang="pt-BR" b="1" i="1" dirty="0" smtClean="0"/>
              <a:t>E foi-lhes permitido, não que os matassem, mas que por cinco meses os atormentassem; e o seu tormento era semelhante ao tormento do escorpião, quando fere o homem.</a:t>
            </a:r>
            <a:r>
              <a:rPr lang="pt-BR" b="1" i="1" baseline="30000" dirty="0" smtClean="0"/>
              <a:t> 6</a:t>
            </a:r>
            <a:r>
              <a:rPr lang="pt-BR" b="1" i="1" dirty="0" smtClean="0"/>
              <a:t>E naqueles dias os homens buscarão a morte, e não a acharão; e desejarão morrer, e a morte fugirá deles.</a:t>
            </a:r>
            <a:r>
              <a:rPr lang="pt-BR" b="1" i="1" baseline="30000" dirty="0" smtClean="0"/>
              <a:t>  </a:t>
            </a:r>
            <a:endParaRPr lang="pt-BR" b="1" dirty="0" smtClean="0"/>
          </a:p>
        </p:txBody>
      </p:sp>
      <p:sp>
        <p:nvSpPr>
          <p:cNvPr id="5" name="Rectangle 4"/>
          <p:cNvSpPr/>
          <p:nvPr/>
        </p:nvSpPr>
        <p:spPr>
          <a:xfrm>
            <a:off x="144016" y="458088"/>
            <a:ext cx="8892480" cy="738664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4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1º  Ai = Gafanhotos (9:1-12)</a:t>
            </a:r>
          </a:p>
        </p:txBody>
      </p:sp>
      <p:pic>
        <p:nvPicPr>
          <p:cNvPr id="7" name="Picture 6" descr="Trom-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7860" y="517684"/>
            <a:ext cx="883820" cy="6586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_previe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142999" y="-1395537"/>
            <a:ext cx="6858001" cy="964907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600200"/>
            <a:ext cx="7344816" cy="4525963"/>
          </a:xfrm>
        </p:spPr>
        <p:txBody>
          <a:bodyPr>
            <a:noAutofit/>
          </a:bodyPr>
          <a:lstStyle/>
          <a:p>
            <a:pPr algn="ctr"/>
            <a:r>
              <a:rPr lang="pt-BR" b="1" i="1" baseline="30000" dirty="0" smtClean="0"/>
              <a:t>7</a:t>
            </a:r>
            <a:r>
              <a:rPr lang="pt-BR" b="1" i="1" dirty="0" smtClean="0"/>
              <a:t>E o parecer dos gafanhotos era semelhante ao de cavalos aparelhados para a guerra; e sobre as suas cabeças havia umas como coroas semelhantes ao ouro; e os seus rostos eram como rostos de homens.</a:t>
            </a:r>
            <a:r>
              <a:rPr lang="pt-BR" b="1" i="1" baseline="30000" dirty="0" smtClean="0"/>
              <a:t> 8</a:t>
            </a:r>
            <a:r>
              <a:rPr lang="pt-BR" b="1" i="1" dirty="0" smtClean="0"/>
              <a:t>E tinham cabelos como cabelos de mulheres, e os seus dentes eram como de leões.</a:t>
            </a:r>
            <a:r>
              <a:rPr lang="pt-BR" b="1" i="1" baseline="30000" dirty="0" smtClean="0"/>
              <a:t> 9</a:t>
            </a:r>
            <a:r>
              <a:rPr lang="pt-BR" b="1" i="1" dirty="0" smtClean="0"/>
              <a:t>E tinham couraças como couraças de ferro; e o ruído das suas asas era como o ruído de carros, quando muitos cavalos correm ao combate.</a:t>
            </a:r>
            <a:r>
              <a:rPr lang="pt-BR" b="1" i="1" baseline="30000" dirty="0" smtClean="0"/>
              <a:t> 10</a:t>
            </a:r>
            <a:r>
              <a:rPr lang="pt-BR" b="1" i="1" dirty="0" smtClean="0"/>
              <a:t>E tinham caudas semelhantes às dos escorpiões, e aguilhões nas suas caudas; e o seu poder era para danificar os homens por cinco meses.</a:t>
            </a:r>
            <a:r>
              <a:rPr lang="pt-BR" b="1" i="1" baseline="30000" dirty="0" smtClean="0"/>
              <a:t> </a:t>
            </a:r>
            <a:endParaRPr lang="pt-BR" b="1" dirty="0" smtClean="0"/>
          </a:p>
        </p:txBody>
      </p:sp>
      <p:sp>
        <p:nvSpPr>
          <p:cNvPr id="8" name="Rectangle 7"/>
          <p:cNvSpPr/>
          <p:nvPr/>
        </p:nvSpPr>
        <p:spPr>
          <a:xfrm>
            <a:off x="144016" y="458088"/>
            <a:ext cx="8892480" cy="738664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4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1º  Ai = Gafanhotos (9:1-12)</a:t>
            </a:r>
          </a:p>
        </p:txBody>
      </p:sp>
      <p:pic>
        <p:nvPicPr>
          <p:cNvPr id="9" name="Picture 8" descr="Trom-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7860" y="517684"/>
            <a:ext cx="883820" cy="6586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_previe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142999" y="-1395537"/>
            <a:ext cx="6858001" cy="964907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600200"/>
            <a:ext cx="7344816" cy="4525963"/>
          </a:xfrm>
        </p:spPr>
        <p:txBody>
          <a:bodyPr>
            <a:noAutofit/>
          </a:bodyPr>
          <a:lstStyle/>
          <a:p>
            <a:pPr algn="ctr"/>
            <a:r>
              <a:rPr lang="pt-BR" b="1" i="1" baseline="30000" dirty="0" smtClean="0"/>
              <a:t>11</a:t>
            </a:r>
            <a:r>
              <a:rPr lang="pt-BR" b="1" i="1" dirty="0" smtClean="0"/>
              <a:t>E tinham sobre si rei, o anjo do abismo; em hebreu era o seu nome </a:t>
            </a:r>
            <a:r>
              <a:rPr lang="pt-BR" b="1" i="1" dirty="0" err="1" smtClean="0"/>
              <a:t>Abadom</a:t>
            </a:r>
            <a:r>
              <a:rPr lang="pt-BR" b="1" i="1" dirty="0" smtClean="0"/>
              <a:t>, e em grego </a:t>
            </a:r>
            <a:r>
              <a:rPr lang="pt-BR" b="1" i="1" dirty="0" err="1" smtClean="0"/>
              <a:t>Apoliom</a:t>
            </a:r>
            <a:r>
              <a:rPr lang="pt-BR" b="1" i="1" dirty="0" smtClean="0"/>
              <a:t>.</a:t>
            </a:r>
            <a:r>
              <a:rPr lang="pt-BR" b="1" i="1" baseline="30000" dirty="0" smtClean="0"/>
              <a:t> 12</a:t>
            </a:r>
            <a:r>
              <a:rPr lang="pt-BR" b="1" i="1" dirty="0" smtClean="0"/>
              <a:t>Passado é já um ai; eis que depois disso vêm ainda dois ais.</a:t>
            </a:r>
            <a:r>
              <a:rPr lang="pt-BR" b="1" i="1" baseline="30000" dirty="0" smtClean="0"/>
              <a:t>  </a:t>
            </a:r>
            <a:endParaRPr lang="pt-BR" b="1" dirty="0" smtClean="0"/>
          </a:p>
        </p:txBody>
      </p:sp>
      <p:pic>
        <p:nvPicPr>
          <p:cNvPr id="8" name="Picture 7" descr="Untitled1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60836" y="3424412"/>
            <a:ext cx="3626862" cy="283841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44016" y="458088"/>
            <a:ext cx="8892480" cy="738664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4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1º  Ai = Gafanhotos (9:1-12)</a:t>
            </a:r>
          </a:p>
        </p:txBody>
      </p:sp>
      <p:pic>
        <p:nvPicPr>
          <p:cNvPr id="10" name="Picture 9" descr="Trom-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7860" y="517684"/>
            <a:ext cx="883820" cy="6586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_previe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142999" y="-1395537"/>
            <a:ext cx="6858001" cy="96490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600200"/>
            <a:ext cx="7344816" cy="4525963"/>
          </a:xfrm>
        </p:spPr>
        <p:txBody>
          <a:bodyPr>
            <a:noAutofit/>
          </a:bodyPr>
          <a:lstStyle/>
          <a:p>
            <a:pPr algn="ctr"/>
            <a:r>
              <a:rPr lang="pt-BR" b="1" i="1" baseline="30000" dirty="0" smtClean="0"/>
              <a:t>13</a:t>
            </a:r>
            <a:r>
              <a:rPr lang="pt-BR" b="1" i="1" dirty="0" smtClean="0"/>
              <a:t>E tocou o sexto anjo a sua trombeta, e ouvi uma voz que vinha das quatro pontas do altar de ouro, que estava diante de Deus,</a:t>
            </a:r>
            <a:r>
              <a:rPr lang="pt-BR" b="1" i="1" baseline="30000" dirty="0" smtClean="0"/>
              <a:t> 14</a:t>
            </a:r>
            <a:r>
              <a:rPr lang="pt-BR" b="1" i="1" dirty="0" smtClean="0"/>
              <a:t>A qual dizia ao sexto anjo, que tinha a trombeta: Solta os quatro anjos, que estão presos junto ao grande rio Eufrates.</a:t>
            </a:r>
            <a:r>
              <a:rPr lang="pt-BR" b="1" i="1" baseline="30000" dirty="0" smtClean="0"/>
              <a:t> 15</a:t>
            </a:r>
            <a:r>
              <a:rPr lang="pt-BR" b="1" i="1" dirty="0" smtClean="0"/>
              <a:t>E foram soltos os quatro anjos, que estavam preparados para a hora, e dia, e mês, e ano, a fim de matarem a terça parte dos homens.</a:t>
            </a:r>
            <a:r>
              <a:rPr lang="pt-BR" b="1" i="1" baseline="30000" dirty="0" smtClean="0"/>
              <a:t> 16</a:t>
            </a:r>
            <a:r>
              <a:rPr lang="pt-BR" b="1" i="1" dirty="0" smtClean="0"/>
              <a:t>E o número dos exércitos dos cavaleiros era de duzentos milhões; e ouvi o número deles.</a:t>
            </a:r>
            <a:r>
              <a:rPr lang="pt-BR" b="1" i="1" baseline="30000" dirty="0" smtClean="0"/>
              <a:t>  </a:t>
            </a:r>
            <a:endParaRPr lang="pt-BR" b="1" dirty="0" smtClean="0"/>
          </a:p>
        </p:txBody>
      </p:sp>
      <p:sp>
        <p:nvSpPr>
          <p:cNvPr id="5" name="Rectangle 4"/>
          <p:cNvSpPr/>
          <p:nvPr/>
        </p:nvSpPr>
        <p:spPr>
          <a:xfrm>
            <a:off x="144016" y="458088"/>
            <a:ext cx="8892480" cy="738664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4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2º Ai = Cavalos (9:13-21)</a:t>
            </a:r>
          </a:p>
        </p:txBody>
      </p:sp>
      <p:pic>
        <p:nvPicPr>
          <p:cNvPr id="7" name="Picture 6" descr="Trom-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548680"/>
            <a:ext cx="879571" cy="6628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_previe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142999" y="-1395537"/>
            <a:ext cx="6858001" cy="96490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Rectangle 4"/>
          <p:cNvSpPr/>
          <p:nvPr/>
        </p:nvSpPr>
        <p:spPr>
          <a:xfrm>
            <a:off x="144016" y="458088"/>
            <a:ext cx="8892480" cy="738664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4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2º Ai = Cavalos (9:13-21)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9" name="Picture 8" descr="73ccc6a452f81f330159dc636cc5747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8215" y="1556792"/>
            <a:ext cx="8917233" cy="4369446"/>
          </a:xfrm>
          <a:prstGeom prst="rect">
            <a:avLst/>
          </a:prstGeom>
        </p:spPr>
      </p:pic>
      <p:pic>
        <p:nvPicPr>
          <p:cNvPr id="10" name="Picture 9" descr="Trom-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5616" y="548680"/>
            <a:ext cx="879571" cy="6628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_previe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142999" y="-1395537"/>
            <a:ext cx="6858001" cy="964907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600200"/>
            <a:ext cx="7344816" cy="4525963"/>
          </a:xfrm>
        </p:spPr>
        <p:txBody>
          <a:bodyPr>
            <a:noAutofit/>
          </a:bodyPr>
          <a:lstStyle/>
          <a:p>
            <a:pPr algn="ctr"/>
            <a:r>
              <a:rPr lang="pt-BR" b="1" i="1" baseline="30000" dirty="0" smtClean="0"/>
              <a:t>17</a:t>
            </a:r>
            <a:r>
              <a:rPr lang="pt-BR" b="1" i="1" dirty="0" smtClean="0"/>
              <a:t>E assim vi os cavalos nesta visão; e os que sobre eles cavalgavam tinham couraças de fogo, e de jacinto, e de enxofre; e as cabeças dos cavalos eram como cabeças de leões; e de suas bocas saía fogo e fumaça e enxofre.</a:t>
            </a:r>
            <a:r>
              <a:rPr lang="pt-BR" b="1" i="1" baseline="30000" dirty="0" smtClean="0"/>
              <a:t> 18</a:t>
            </a:r>
            <a:r>
              <a:rPr lang="pt-BR" b="1" i="1" dirty="0" smtClean="0"/>
              <a:t>Por estes três foi morta a terça parte dos homens, isto é pelo fogo, pela fumaça, e pelo enxofre, que saíam das suas bocas.</a:t>
            </a:r>
            <a:r>
              <a:rPr lang="pt-BR" b="1" i="1" baseline="30000" dirty="0" smtClean="0"/>
              <a:t> 19</a:t>
            </a:r>
            <a:r>
              <a:rPr lang="pt-BR" b="1" i="1" dirty="0" smtClean="0"/>
              <a:t>Porque o poder dos cavalos está na sua boca e nas suas caudas. Porquanto as suas caudas são semelhantes a serpentes, e têm cabeças, e com elas danificam.</a:t>
            </a:r>
            <a:r>
              <a:rPr lang="pt-BR" b="1" i="1" baseline="30000" dirty="0" smtClean="0"/>
              <a:t>  </a:t>
            </a:r>
            <a:endParaRPr lang="pt-BR" b="1" dirty="0" smtClean="0"/>
          </a:p>
        </p:txBody>
      </p:sp>
      <p:sp>
        <p:nvSpPr>
          <p:cNvPr id="8" name="Rectangle 7"/>
          <p:cNvSpPr/>
          <p:nvPr/>
        </p:nvSpPr>
        <p:spPr>
          <a:xfrm>
            <a:off x="144016" y="458088"/>
            <a:ext cx="8892480" cy="738664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4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2º Ai = Cavalos (9:13-21)</a:t>
            </a:r>
          </a:p>
        </p:txBody>
      </p:sp>
      <p:pic>
        <p:nvPicPr>
          <p:cNvPr id="9" name="Picture 8" descr="Trom-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548680"/>
            <a:ext cx="879571" cy="6628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_previe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142999" y="-1395537"/>
            <a:ext cx="6858001" cy="964907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600200"/>
            <a:ext cx="7344816" cy="4525963"/>
          </a:xfrm>
        </p:spPr>
        <p:txBody>
          <a:bodyPr>
            <a:noAutofit/>
          </a:bodyPr>
          <a:lstStyle/>
          <a:p>
            <a:pPr algn="ctr"/>
            <a:r>
              <a:rPr lang="pt-BR" b="1" i="1" baseline="30000" dirty="0" smtClean="0"/>
              <a:t>20</a:t>
            </a:r>
            <a:r>
              <a:rPr lang="pt-BR" b="1" i="1" dirty="0" smtClean="0"/>
              <a:t>E os outros homens, que não foram mortos por estas pragas, não se arrependeram das obras de suas mãos, para não adorarem os demônios, e os ídolos de ouro, e de prata, e de bronze, e de pedra, e de madeira, que nem podem ver, nem ouvir, nem andar.</a:t>
            </a:r>
            <a:r>
              <a:rPr lang="pt-BR" b="1" i="1" baseline="30000" dirty="0" smtClean="0"/>
              <a:t> 21</a:t>
            </a:r>
            <a:r>
              <a:rPr lang="pt-BR" b="1" i="1" dirty="0" smtClean="0"/>
              <a:t>E não se arrependeram dos seus homicídios, nem das suas feitiçarias, nem da sua fornicação, nem dos seus furtos.</a:t>
            </a:r>
            <a:r>
              <a:rPr lang="pt-BR" b="1" i="1" baseline="30000" dirty="0" smtClean="0"/>
              <a:t>  </a:t>
            </a:r>
            <a:endParaRPr lang="pt-BR" b="1" dirty="0" smtClean="0"/>
          </a:p>
        </p:txBody>
      </p:sp>
      <p:pic>
        <p:nvPicPr>
          <p:cNvPr id="8" name="Picture 7" descr="73ccc6a452f81f330159dc636cc5747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11760" y="4659616"/>
            <a:ext cx="4248472" cy="208175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44016" y="458088"/>
            <a:ext cx="8892480" cy="738664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4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2º Ai = Cavalos (9:13-21)</a:t>
            </a:r>
          </a:p>
        </p:txBody>
      </p:sp>
      <p:pic>
        <p:nvPicPr>
          <p:cNvPr id="10" name="Picture 9" descr="Trom-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5616" y="548680"/>
            <a:ext cx="879571" cy="6628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51520" y="1052736"/>
          <a:ext cx="8640959" cy="5581866"/>
        </p:xfrm>
        <a:graphic>
          <a:graphicData uri="http://schemas.openxmlformats.org/drawingml/2006/table">
            <a:tbl>
              <a:tblPr/>
              <a:tblGrid>
                <a:gridCol w="1080120"/>
                <a:gridCol w="1152128"/>
                <a:gridCol w="1224136"/>
                <a:gridCol w="648072"/>
                <a:gridCol w="1224136"/>
                <a:gridCol w="936104"/>
                <a:gridCol w="720080"/>
                <a:gridCol w="648072"/>
                <a:gridCol w="1008111"/>
              </a:tblGrid>
              <a:tr h="148806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Introdução</a:t>
                      </a:r>
                      <a:endParaRPr lang="en-U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8524" marR="48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Passado</a:t>
                      </a:r>
                      <a:endParaRPr lang="en-U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8524" marR="48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Presente</a:t>
                      </a:r>
                      <a:endParaRPr lang="en-U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8524" marR="48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Futuro</a:t>
                      </a:r>
                      <a:endParaRPr lang="en-U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8524" marR="48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Conclusão</a:t>
                      </a:r>
                      <a:endParaRPr lang="en-US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8524" marR="48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522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 </a:t>
                      </a:r>
                      <a:endParaRPr lang="en-U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Pessoa </a:t>
                      </a:r>
                      <a:endParaRPr lang="en-U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de </a:t>
                      </a:r>
                      <a:endParaRPr lang="en-U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Cristo</a:t>
                      </a:r>
                      <a:endParaRPr lang="en-U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8524" marR="48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 </a:t>
                      </a:r>
                      <a:endParaRPr lang="en-U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Possessão</a:t>
                      </a:r>
                      <a:endParaRPr lang="en-U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de </a:t>
                      </a:r>
                      <a:endParaRPr lang="en-U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Cristo</a:t>
                      </a:r>
                      <a:endParaRPr lang="en-U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8524" marR="48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O </a:t>
                      </a:r>
                      <a:endParaRPr lang="en-U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Programa </a:t>
                      </a:r>
                      <a:endParaRPr lang="en-U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de </a:t>
                      </a:r>
                      <a:endParaRPr lang="en-U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Cristo</a:t>
                      </a:r>
                      <a:endParaRPr lang="en-US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8524" marR="48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744028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>
                          <a:latin typeface="Calibri"/>
                          <a:ea typeface="Calibri"/>
                          <a:cs typeface="Times New Roman"/>
                        </a:rPr>
                        <a:t>A. Propósito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>
                          <a:latin typeface="Calibri"/>
                          <a:ea typeface="Calibri"/>
                          <a:cs typeface="Times New Roman"/>
                        </a:rPr>
                        <a:t>B. Bênção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>
                          <a:latin typeface="Calibri"/>
                          <a:ea typeface="Calibri"/>
                          <a:cs typeface="Times New Roman"/>
                        </a:rPr>
                        <a:t>C. Saudações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>
                          <a:latin typeface="Calibri"/>
                          <a:ea typeface="Calibri"/>
                          <a:cs typeface="Times New Roman"/>
                        </a:rPr>
                        <a:t>D. Declaração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24" marR="48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Calibri"/>
                          <a:ea typeface="Calibri"/>
                          <a:cs typeface="Times New Roman"/>
                        </a:rPr>
                        <a:t>A. A Visão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Calibri"/>
                          <a:ea typeface="Calibri"/>
                          <a:cs typeface="Times New Roman"/>
                        </a:rPr>
                        <a:t>B. As Palavras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24" marR="48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Calibri"/>
                          <a:ea typeface="Calibri"/>
                          <a:cs typeface="Times New Roman"/>
                        </a:rPr>
                        <a:t>As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Calibri"/>
                          <a:ea typeface="Calibri"/>
                          <a:cs typeface="Times New Roman"/>
                        </a:rPr>
                        <a:t>Sete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Calibri"/>
                          <a:ea typeface="Calibri"/>
                          <a:cs typeface="Times New Roman"/>
                        </a:rPr>
                        <a:t>Igrejas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24" marR="48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>
                          <a:latin typeface="Calibri"/>
                          <a:ea typeface="Calibri"/>
                          <a:cs typeface="Times New Roman"/>
                        </a:rPr>
                        <a:t>A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>
                          <a:latin typeface="Calibri"/>
                          <a:ea typeface="Calibri"/>
                          <a:cs typeface="Times New Roman"/>
                        </a:rPr>
                        <a:t>Igreja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>
                          <a:latin typeface="Calibri"/>
                          <a:ea typeface="Calibri"/>
                          <a:cs typeface="Times New Roman"/>
                        </a:rPr>
                        <a:t>no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>
                          <a:latin typeface="Calibri"/>
                          <a:ea typeface="Calibri"/>
                          <a:cs typeface="Times New Roman"/>
                        </a:rPr>
                        <a:t>Céu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24" marR="48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Calibri"/>
                          <a:ea typeface="Calibri"/>
                          <a:cs typeface="Times New Roman"/>
                        </a:rPr>
                        <a:t>A 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Calibri"/>
                          <a:ea typeface="Calibri"/>
                          <a:cs typeface="Times New Roman"/>
                        </a:rPr>
                        <a:t>Tribulação 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Calibri"/>
                          <a:ea typeface="Calibri"/>
                          <a:cs typeface="Times New Roman"/>
                        </a:rPr>
                        <a:t>na 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Calibri"/>
                          <a:ea typeface="Calibri"/>
                          <a:cs typeface="Times New Roman"/>
                        </a:rPr>
                        <a:t>Terra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24" marR="48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Calibri"/>
                          <a:ea typeface="Calibri"/>
                          <a:cs typeface="Times New Roman"/>
                        </a:rPr>
                        <a:t>O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Calibri"/>
                          <a:ea typeface="Calibri"/>
                          <a:cs typeface="Times New Roman"/>
                        </a:rPr>
                        <a:t>Casamento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Calibri"/>
                          <a:ea typeface="Calibri"/>
                          <a:cs typeface="Times New Roman"/>
                        </a:rPr>
                        <a:t>no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Calibri"/>
                          <a:ea typeface="Calibri"/>
                          <a:cs typeface="Times New Roman"/>
                        </a:rPr>
                        <a:t>Céu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24" marR="48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>
                          <a:latin typeface="Calibri"/>
                          <a:ea typeface="Calibri"/>
                          <a:cs typeface="Times New Roman"/>
                        </a:rPr>
                        <a:t>O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>
                          <a:latin typeface="Calibri"/>
                          <a:ea typeface="Calibri"/>
                          <a:cs typeface="Times New Roman"/>
                        </a:rPr>
                        <a:t>Milênio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>
                          <a:latin typeface="Calibri"/>
                          <a:ea typeface="Calibri"/>
                          <a:cs typeface="Times New Roman"/>
                        </a:rPr>
                        <a:t>na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>
                          <a:latin typeface="Calibri"/>
                          <a:ea typeface="Calibri"/>
                          <a:cs typeface="Times New Roman"/>
                        </a:rPr>
                        <a:t>Terra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24" marR="48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>
                          <a:latin typeface="Calibri"/>
                          <a:ea typeface="Calibri"/>
                          <a:cs typeface="Times New Roman"/>
                        </a:rPr>
                        <a:t>O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>
                          <a:latin typeface="Calibri"/>
                          <a:ea typeface="Calibri"/>
                          <a:cs typeface="Times New Roman"/>
                        </a:rPr>
                        <a:t>Estado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>
                          <a:latin typeface="Calibri"/>
                          <a:ea typeface="Calibri"/>
                          <a:cs typeface="Times New Roman"/>
                        </a:rPr>
                        <a:t>Final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>
                          <a:latin typeface="Calibri"/>
                          <a:ea typeface="Calibri"/>
                          <a:cs typeface="Times New Roman"/>
                        </a:rPr>
                        <a:t>no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>
                          <a:latin typeface="Calibri"/>
                          <a:ea typeface="Calibri"/>
                          <a:cs typeface="Times New Roman"/>
                        </a:rPr>
                        <a:t>Céu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>
                          <a:latin typeface="Calibri"/>
                          <a:ea typeface="Calibri"/>
                          <a:cs typeface="Times New Roman"/>
                        </a:rPr>
                        <a:t>e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>
                          <a:latin typeface="Calibri"/>
                          <a:ea typeface="Calibri"/>
                          <a:cs typeface="Times New Roman"/>
                        </a:rPr>
                        <a:t>na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>
                          <a:latin typeface="Calibri"/>
                          <a:ea typeface="Calibri"/>
                          <a:cs typeface="Times New Roman"/>
                        </a:rPr>
                        <a:t>Terra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24" marR="48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Calibri"/>
                          <a:ea typeface="Calibri"/>
                          <a:cs typeface="Times New Roman"/>
                        </a:rPr>
                        <a:t>A. Dedicação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Calibri"/>
                          <a:ea typeface="Calibri"/>
                          <a:cs typeface="Times New Roman"/>
                        </a:rPr>
                        <a:t>B. Promessa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Calibri"/>
                          <a:ea typeface="Calibri"/>
                          <a:cs typeface="Times New Roman"/>
                        </a:rPr>
                        <a:t>C. Convite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Calibri"/>
                          <a:ea typeface="Calibri"/>
                          <a:cs typeface="Times New Roman"/>
                        </a:rPr>
                        <a:t>D. Oração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24" marR="48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447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Calibri"/>
                          <a:ea typeface="Calibri"/>
                          <a:cs typeface="Times New Roman"/>
                        </a:rPr>
                        <a:t>A. Éfeso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Calibri"/>
                          <a:ea typeface="Calibri"/>
                          <a:cs typeface="Times New Roman"/>
                        </a:rPr>
                        <a:t>B. </a:t>
                      </a:r>
                      <a:r>
                        <a:rPr lang="pt-BR" sz="1400" b="1" dirty="0" err="1">
                          <a:latin typeface="Calibri"/>
                          <a:ea typeface="Calibri"/>
                          <a:cs typeface="Times New Roman"/>
                        </a:rPr>
                        <a:t>Esmirna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Calibri"/>
                          <a:ea typeface="Calibri"/>
                          <a:cs typeface="Times New Roman"/>
                        </a:rPr>
                        <a:t>C. </a:t>
                      </a:r>
                      <a:r>
                        <a:rPr lang="pt-BR" sz="1400" b="1" dirty="0" err="1">
                          <a:latin typeface="Calibri"/>
                          <a:ea typeface="Calibri"/>
                          <a:cs typeface="Times New Roman"/>
                        </a:rPr>
                        <a:t>Pérgamo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Calibri"/>
                          <a:ea typeface="Calibri"/>
                          <a:cs typeface="Times New Roman"/>
                        </a:rPr>
                        <a:t>D. </a:t>
                      </a:r>
                      <a:r>
                        <a:rPr lang="pt-BR" sz="1400" b="1" dirty="0" err="1">
                          <a:latin typeface="Calibri"/>
                          <a:ea typeface="Calibri"/>
                          <a:cs typeface="Times New Roman"/>
                        </a:rPr>
                        <a:t>Tiatira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Calibri"/>
                          <a:ea typeface="Calibri"/>
                          <a:cs typeface="Times New Roman"/>
                        </a:rPr>
                        <a:t>E. </a:t>
                      </a:r>
                      <a:r>
                        <a:rPr lang="pt-BR" sz="1400" b="1" dirty="0" err="1">
                          <a:latin typeface="Calibri"/>
                          <a:ea typeface="Calibri"/>
                          <a:cs typeface="Times New Roman"/>
                        </a:rPr>
                        <a:t>Sardes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Calibri"/>
                          <a:ea typeface="Calibri"/>
                          <a:cs typeface="Times New Roman"/>
                        </a:rPr>
                        <a:t>F. Filadélfia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Calibri"/>
                          <a:ea typeface="Calibri"/>
                          <a:cs typeface="Times New Roman"/>
                        </a:rPr>
                        <a:t>G. </a:t>
                      </a:r>
                      <a:r>
                        <a:rPr lang="pt-BR" sz="1400" b="1" dirty="0" err="1">
                          <a:latin typeface="Calibri"/>
                          <a:ea typeface="Calibri"/>
                          <a:cs typeface="Times New Roman"/>
                        </a:rPr>
                        <a:t>Laodicéia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24" marR="48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Selos</a:t>
                      </a:r>
                      <a:r>
                        <a:rPr lang="pt-BR" sz="36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pt-BR" sz="1400" b="1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Trombetas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2000" b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 smtClean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Times New Roman"/>
                        </a:rPr>
                        <a:t>Taças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1400" b="1" dirty="0" smtClean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1400" b="1" dirty="0" smtClean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1400" b="1" dirty="0" smtClean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1400" b="1" dirty="0" smtClean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24" marR="48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24" marR="48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80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800" b="1" dirty="0">
                          <a:latin typeface="Calibri"/>
                          <a:ea typeface="Calibri"/>
                          <a:cs typeface="Times New Roman"/>
                        </a:rPr>
                        <a:t>1:1-8</a:t>
                      </a:r>
                      <a:endParaRPr lang="en-US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24" marR="48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800" b="1" dirty="0">
                          <a:latin typeface="Calibri"/>
                          <a:ea typeface="Calibri"/>
                          <a:cs typeface="Times New Roman"/>
                        </a:rPr>
                        <a:t>1:9-20</a:t>
                      </a:r>
                      <a:endParaRPr lang="en-US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24" marR="48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800" b="1" dirty="0">
                          <a:latin typeface="Calibri"/>
                          <a:ea typeface="Calibri"/>
                          <a:cs typeface="Times New Roman"/>
                        </a:rPr>
                        <a:t>2-3</a:t>
                      </a:r>
                      <a:endParaRPr lang="en-US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24" marR="48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800" b="1" dirty="0">
                          <a:latin typeface="Calibri"/>
                          <a:ea typeface="Calibri"/>
                          <a:cs typeface="Times New Roman"/>
                        </a:rPr>
                        <a:t>4-5</a:t>
                      </a:r>
                      <a:endParaRPr lang="en-US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24" marR="48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800" b="1" dirty="0">
                          <a:latin typeface="Calibri"/>
                          <a:ea typeface="Calibri"/>
                          <a:cs typeface="Times New Roman"/>
                        </a:rPr>
                        <a:t>6-18</a:t>
                      </a:r>
                      <a:endParaRPr lang="en-US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24" marR="48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800" b="1" dirty="0">
                          <a:latin typeface="Calibri"/>
                          <a:ea typeface="Calibri"/>
                          <a:cs typeface="Times New Roman"/>
                        </a:rPr>
                        <a:t>19</a:t>
                      </a:r>
                      <a:endParaRPr lang="en-US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24" marR="48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800" b="1" dirty="0">
                          <a:latin typeface="Calibri"/>
                          <a:ea typeface="Calibri"/>
                          <a:cs typeface="Times New Roman"/>
                        </a:rPr>
                        <a:t>20</a:t>
                      </a:r>
                      <a:endParaRPr lang="en-US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24" marR="48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800" b="1" dirty="0">
                          <a:latin typeface="Calibri"/>
                          <a:ea typeface="Calibri"/>
                          <a:cs typeface="Times New Roman"/>
                        </a:rPr>
                        <a:t>21:1-22:5</a:t>
                      </a:r>
                      <a:endParaRPr lang="en-US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24" marR="48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800" b="1" dirty="0">
                          <a:latin typeface="Calibri"/>
                          <a:ea typeface="Calibri"/>
                          <a:cs typeface="Times New Roman"/>
                        </a:rPr>
                        <a:t>22:6-21</a:t>
                      </a:r>
                      <a:endParaRPr lang="en-US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24" marR="48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098952" y="208672"/>
            <a:ext cx="69221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0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TABELA de APOCALIPSE</a:t>
            </a:r>
            <a:endParaRPr lang="pt-BR" sz="5400" b="1" cap="none" spc="0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293984" y="2317884"/>
            <a:ext cx="1368152" cy="4509120"/>
          </a:xfrm>
          <a:prstGeom prst="round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O Esboço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68760"/>
            <a:ext cx="8568952" cy="4525963"/>
          </a:xfrm>
        </p:spPr>
        <p:txBody>
          <a:bodyPr>
            <a:noAutofit/>
          </a:bodyPr>
          <a:lstStyle/>
          <a:p>
            <a:pPr algn="just" hangingPunct="0">
              <a:spcBef>
                <a:spcPts val="0"/>
              </a:spcBef>
              <a:tabLst>
                <a:tab pos="-685800" algn="l"/>
                <a:tab pos="-457200" algn="l"/>
                <a:tab pos="0" algn="l"/>
                <a:tab pos="285750" algn="l"/>
                <a:tab pos="514350" algn="l"/>
                <a:tab pos="74295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4800600" algn="l"/>
                <a:tab pos="5029200" algn="l"/>
                <a:tab pos="5257800" algn="l"/>
                <a:tab pos="5486400" algn="l"/>
                <a:tab pos="5715000" algn="l"/>
                <a:tab pos="5943600" algn="l"/>
                <a:tab pos="6400800" algn="l"/>
                <a:tab pos="6858000" algn="l"/>
                <a:tab pos="7315200" algn="l"/>
              </a:tabLst>
            </a:pPr>
            <a:r>
              <a:rPr lang="pt-BR" sz="1900" kern="50" dirty="0" smtClean="0">
                <a:solidFill>
                  <a:srgbClr val="000000"/>
                </a:solidFill>
                <a:ea typeface="Times New Roman"/>
              </a:rPr>
              <a:t> </a:t>
            </a:r>
            <a:endParaRPr lang="en-US" sz="1900" kern="50" dirty="0" smtClean="0">
              <a:ea typeface="Times New Roman"/>
            </a:endParaRPr>
          </a:p>
          <a:p>
            <a:pPr marL="342900" marR="0" lvl="0" indent="-342900" algn="just" hangingPunct="0">
              <a:spcBef>
                <a:spcPts val="0"/>
              </a:spcBef>
              <a:spcAft>
                <a:spcPts val="0"/>
              </a:spcAft>
              <a:tabLst>
                <a:tab pos="514350" algn="l"/>
                <a:tab pos="628650" algn="l"/>
                <a:tab pos="857250" algn="l"/>
                <a:tab pos="1085850" algn="l"/>
                <a:tab pos="1314450" algn="l"/>
                <a:tab pos="1543050" algn="l"/>
                <a:tab pos="1771650" algn="l"/>
                <a:tab pos="2000250" algn="l"/>
                <a:tab pos="2228850" algn="l"/>
                <a:tab pos="2457450" algn="l"/>
                <a:tab pos="2686050" algn="l"/>
                <a:tab pos="2914650" algn="l"/>
                <a:tab pos="3143250" algn="l"/>
                <a:tab pos="3371850" algn="l"/>
                <a:tab pos="3600450" algn="l"/>
                <a:tab pos="3829050" algn="l"/>
                <a:tab pos="4057650" algn="l"/>
                <a:tab pos="4286250" algn="l"/>
                <a:tab pos="4514850" algn="l"/>
                <a:tab pos="4743450" algn="l"/>
                <a:tab pos="4972050" algn="l"/>
                <a:tab pos="5200650" algn="l"/>
                <a:tab pos="5429250" algn="l"/>
                <a:tab pos="5886450" algn="l"/>
                <a:tab pos="6343650" algn="l"/>
                <a:tab pos="6800850" algn="l"/>
                <a:tab pos="7258050" algn="l"/>
                <a:tab pos="7715250" algn="l"/>
                <a:tab pos="8172450" algn="l"/>
                <a:tab pos="8629650" algn="l"/>
                <a:tab pos="9086850" algn="l"/>
                <a:tab pos="9544050" algn="l"/>
              </a:tabLst>
            </a:pPr>
            <a:r>
              <a:rPr lang="pt-BR" sz="1900" kern="50" dirty="0" smtClean="0">
                <a:solidFill>
                  <a:srgbClr val="000000"/>
                </a:solidFill>
                <a:ea typeface="Times New Roman"/>
              </a:rPr>
              <a:t>B.	A Tribulação Na Terra (6 - 18)</a:t>
            </a:r>
            <a:endParaRPr lang="en-US" sz="1900" kern="50" dirty="0" smtClean="0">
              <a:ea typeface="Times New Roman"/>
            </a:endParaRPr>
          </a:p>
          <a:p>
            <a:pPr algn="just" hangingPunct="0">
              <a:spcBef>
                <a:spcPts val="0"/>
              </a:spcBef>
              <a:tabLst>
                <a:tab pos="-685800" algn="l"/>
                <a:tab pos="-457200" algn="l"/>
                <a:tab pos="0" algn="l"/>
                <a:tab pos="285750" algn="l"/>
                <a:tab pos="514350" algn="l"/>
                <a:tab pos="74295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4800600" algn="l"/>
                <a:tab pos="5029200" algn="l"/>
                <a:tab pos="5257800" algn="l"/>
                <a:tab pos="5486400" algn="l"/>
                <a:tab pos="5715000" algn="l"/>
                <a:tab pos="5943600" algn="l"/>
                <a:tab pos="6400800" algn="l"/>
                <a:tab pos="6858000" algn="l"/>
                <a:tab pos="7315200" algn="l"/>
              </a:tabLst>
            </a:pPr>
            <a:r>
              <a:rPr lang="pt-BR" sz="1900" kern="50" dirty="0" smtClean="0">
                <a:solidFill>
                  <a:srgbClr val="000000"/>
                </a:solidFill>
                <a:ea typeface="Times New Roman"/>
              </a:rPr>
              <a:t> </a:t>
            </a:r>
            <a:endParaRPr lang="en-US" sz="1900" kern="50" dirty="0" smtClean="0">
              <a:ea typeface="Times New Roman"/>
            </a:endParaRPr>
          </a:p>
          <a:p>
            <a:pPr algn="just" hangingPunct="0">
              <a:spcBef>
                <a:spcPts val="0"/>
              </a:spcBef>
              <a:tabLst>
                <a:tab pos="-685800" algn="l"/>
                <a:tab pos="-457200" algn="l"/>
                <a:tab pos="0" algn="l"/>
                <a:tab pos="285750" algn="l"/>
                <a:tab pos="514350" algn="l"/>
                <a:tab pos="74295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4800600" algn="l"/>
                <a:tab pos="5029200" algn="l"/>
                <a:tab pos="5257800" algn="l"/>
                <a:tab pos="5486400" algn="l"/>
                <a:tab pos="5715000" algn="l"/>
                <a:tab pos="5943600" algn="l"/>
                <a:tab pos="6400800" algn="l"/>
                <a:tab pos="6858000" algn="l"/>
                <a:tab pos="7315200" algn="l"/>
              </a:tabLst>
            </a:pPr>
            <a:r>
              <a:rPr lang="en-US" sz="1900" kern="50" dirty="0" smtClean="0">
                <a:solidFill>
                  <a:srgbClr val="000000"/>
                </a:solidFill>
                <a:ea typeface="Times New Roman"/>
              </a:rPr>
              <a:t>		 2.  </a:t>
            </a:r>
            <a:r>
              <a:rPr lang="pt-BR" sz="1900" kern="50" dirty="0" smtClean="0">
                <a:solidFill>
                  <a:srgbClr val="000000"/>
                </a:solidFill>
                <a:ea typeface="Times New Roman"/>
              </a:rPr>
              <a:t>O Toque das Sete Trombetas (8:2 - 11:19)</a:t>
            </a:r>
            <a:endParaRPr lang="en-US" sz="1900" kern="50" dirty="0" smtClean="0">
              <a:ea typeface="Times New Roman"/>
            </a:endParaRPr>
          </a:p>
          <a:p>
            <a:pPr algn="just" hangingPunct="0">
              <a:spcBef>
                <a:spcPts val="0"/>
              </a:spcBef>
              <a:tabLst>
                <a:tab pos="-685800" algn="l"/>
                <a:tab pos="-457200" algn="l"/>
                <a:tab pos="0" algn="l"/>
                <a:tab pos="285750" algn="l"/>
                <a:tab pos="514350" algn="l"/>
                <a:tab pos="74295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4800600" algn="l"/>
                <a:tab pos="5029200" algn="l"/>
                <a:tab pos="5257800" algn="l"/>
                <a:tab pos="5486400" algn="l"/>
                <a:tab pos="5715000" algn="l"/>
                <a:tab pos="5943600" algn="l"/>
                <a:tab pos="6400800" algn="l"/>
                <a:tab pos="6858000" algn="l"/>
                <a:tab pos="7315200" algn="l"/>
              </a:tabLst>
            </a:pPr>
            <a:r>
              <a:rPr lang="pt-BR" sz="1900" kern="50" dirty="0" smtClean="0">
                <a:solidFill>
                  <a:srgbClr val="000000"/>
                </a:solidFill>
                <a:ea typeface="Times New Roman"/>
              </a:rPr>
              <a:t> </a:t>
            </a:r>
            <a:endParaRPr lang="en-US" sz="1900" kern="50" dirty="0" smtClean="0">
              <a:ea typeface="Times New Roman"/>
            </a:endParaRPr>
          </a:p>
          <a:p>
            <a:pPr marL="971550" marR="0" indent="-228600" algn="just" hangingPunct="0">
              <a:spcBef>
                <a:spcPts val="0"/>
              </a:spcBef>
              <a:spcAft>
                <a:spcPts val="0"/>
              </a:spcAft>
              <a:tabLst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48006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</a:pPr>
            <a:r>
              <a:rPr lang="pt-BR" sz="1900" b="1" kern="50" dirty="0" smtClean="0">
                <a:solidFill>
                  <a:srgbClr val="000000"/>
                </a:solidFill>
                <a:ea typeface="Times New Roman"/>
              </a:rPr>
              <a:t>i  Terceiro Intervalo</a:t>
            </a:r>
            <a:r>
              <a:rPr lang="pt-BR" sz="1900" kern="50" dirty="0" smtClean="0">
                <a:solidFill>
                  <a:srgbClr val="000000"/>
                </a:solidFill>
                <a:ea typeface="Times New Roman"/>
              </a:rPr>
              <a:t>: Fortalecimento e Consolo (10:1 - 11:14)</a:t>
            </a:r>
            <a:endParaRPr lang="en-US" sz="1900" kern="50" dirty="0" smtClean="0">
              <a:ea typeface="Times New Roman"/>
            </a:endParaRPr>
          </a:p>
          <a:p>
            <a:pPr algn="just" hangingPunct="0">
              <a:spcBef>
                <a:spcPts val="0"/>
              </a:spcBef>
              <a:tabLst>
                <a:tab pos="-685800" algn="l"/>
                <a:tab pos="-457200" algn="l"/>
                <a:tab pos="0" algn="l"/>
                <a:tab pos="285750" algn="l"/>
                <a:tab pos="514350" algn="l"/>
                <a:tab pos="74295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4800600" algn="l"/>
                <a:tab pos="5029200" algn="l"/>
                <a:tab pos="5257800" algn="l"/>
                <a:tab pos="5486400" algn="l"/>
                <a:tab pos="5715000" algn="l"/>
                <a:tab pos="5943600" algn="l"/>
                <a:tab pos="6400800" algn="l"/>
                <a:tab pos="6858000" algn="l"/>
                <a:tab pos="7315200" algn="l"/>
              </a:tabLst>
            </a:pPr>
            <a:r>
              <a:rPr lang="pt-BR" sz="1900" kern="50" dirty="0" smtClean="0">
                <a:solidFill>
                  <a:srgbClr val="000000"/>
                </a:solidFill>
                <a:ea typeface="Times New Roman"/>
              </a:rPr>
              <a:t> </a:t>
            </a:r>
            <a:endParaRPr lang="en-US" sz="1900" kern="50" dirty="0" smtClean="0">
              <a:ea typeface="Times New Roman"/>
            </a:endParaRPr>
          </a:p>
          <a:p>
            <a:pPr marL="1143000" marR="0" indent="-228600" algn="just" hangingPunct="0">
              <a:spcBef>
                <a:spcPts val="0"/>
              </a:spcBef>
              <a:spcAft>
                <a:spcPts val="0"/>
              </a:spcAft>
              <a:tabLst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4800600" algn="l"/>
                <a:tab pos="5257800" algn="l"/>
                <a:tab pos="5715000" algn="l"/>
                <a:tab pos="6172200" algn="l"/>
                <a:tab pos="6629400" algn="l"/>
                <a:tab pos="7086600" algn="l"/>
                <a:tab pos="7543800" algn="l"/>
                <a:tab pos="8001000" algn="l"/>
                <a:tab pos="8458200" algn="l"/>
                <a:tab pos="8915400" algn="l"/>
                <a:tab pos="9372600" algn="l"/>
                <a:tab pos="9829800" algn="l"/>
              </a:tabLst>
            </a:pPr>
            <a:r>
              <a:rPr lang="pt-BR" sz="1900" kern="50" dirty="0" smtClean="0">
                <a:solidFill>
                  <a:srgbClr val="000000"/>
                </a:solidFill>
                <a:ea typeface="Times New Roman"/>
              </a:rPr>
              <a:t>1)  O Anjo Forte Com O Livrinho (10:1-7)</a:t>
            </a:r>
            <a:endParaRPr lang="en-US" sz="1900" kern="50" dirty="0" smtClean="0">
              <a:ea typeface="Times New Roman"/>
            </a:endParaRPr>
          </a:p>
          <a:p>
            <a:pPr marL="1143000" marR="0" indent="-228600" algn="just" hangingPunct="0">
              <a:spcBef>
                <a:spcPts val="0"/>
              </a:spcBef>
              <a:spcAft>
                <a:spcPts val="0"/>
              </a:spcAft>
              <a:tabLst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4800600" algn="l"/>
                <a:tab pos="5257800" algn="l"/>
                <a:tab pos="5715000" algn="l"/>
                <a:tab pos="6172200" algn="l"/>
                <a:tab pos="6629400" algn="l"/>
                <a:tab pos="7086600" algn="l"/>
                <a:tab pos="7543800" algn="l"/>
                <a:tab pos="8001000" algn="l"/>
                <a:tab pos="8458200" algn="l"/>
                <a:tab pos="8915400" algn="l"/>
                <a:tab pos="9372600" algn="l"/>
                <a:tab pos="9829800" algn="l"/>
              </a:tabLst>
            </a:pPr>
            <a:r>
              <a:rPr lang="pt-BR" sz="1900" kern="50" dirty="0" smtClean="0">
                <a:solidFill>
                  <a:srgbClr val="000000"/>
                </a:solidFill>
                <a:ea typeface="Times New Roman"/>
              </a:rPr>
              <a:t>2)  João Come O Livrinho (10:8-11)</a:t>
            </a:r>
            <a:endParaRPr lang="en-US" sz="1900" kern="50" dirty="0" smtClean="0">
              <a:ea typeface="Times New Roman"/>
            </a:endParaRPr>
          </a:p>
          <a:p>
            <a:pPr marL="1143000" marR="0" indent="-228600" algn="just" hangingPunct="0">
              <a:spcBef>
                <a:spcPts val="0"/>
              </a:spcBef>
              <a:spcAft>
                <a:spcPts val="0"/>
              </a:spcAft>
              <a:tabLst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4800600" algn="l"/>
                <a:tab pos="5257800" algn="l"/>
                <a:tab pos="5715000" algn="l"/>
                <a:tab pos="6172200" algn="l"/>
                <a:tab pos="6629400" algn="l"/>
                <a:tab pos="7086600" algn="l"/>
                <a:tab pos="7543800" algn="l"/>
                <a:tab pos="8001000" algn="l"/>
                <a:tab pos="8458200" algn="l"/>
                <a:tab pos="8915400" algn="l"/>
                <a:tab pos="9372600" algn="l"/>
                <a:tab pos="9829800" algn="l"/>
              </a:tabLst>
            </a:pPr>
            <a:r>
              <a:rPr lang="pt-BR" sz="1900" kern="50" dirty="0" smtClean="0">
                <a:solidFill>
                  <a:srgbClr val="000000"/>
                </a:solidFill>
                <a:ea typeface="Times New Roman"/>
              </a:rPr>
              <a:t>3)  Data do Fim (11:1-2)</a:t>
            </a:r>
            <a:endParaRPr lang="en-US" sz="1900" kern="50" dirty="0" smtClean="0">
              <a:ea typeface="Times New Roman"/>
            </a:endParaRPr>
          </a:p>
          <a:p>
            <a:pPr marL="1143000" marR="0" indent="-228600" algn="just" hangingPunct="0">
              <a:spcBef>
                <a:spcPts val="0"/>
              </a:spcBef>
              <a:spcAft>
                <a:spcPts val="0"/>
              </a:spcAft>
              <a:tabLst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4800600" algn="l"/>
                <a:tab pos="5257800" algn="l"/>
                <a:tab pos="5715000" algn="l"/>
                <a:tab pos="6172200" algn="l"/>
                <a:tab pos="6629400" algn="l"/>
                <a:tab pos="7086600" algn="l"/>
                <a:tab pos="7543800" algn="l"/>
                <a:tab pos="8001000" algn="l"/>
                <a:tab pos="8458200" algn="l"/>
                <a:tab pos="8915400" algn="l"/>
                <a:tab pos="9372600" algn="l"/>
                <a:tab pos="9829800" algn="l"/>
              </a:tabLst>
            </a:pPr>
            <a:r>
              <a:rPr lang="pt-BR" sz="1900" kern="50" dirty="0" smtClean="0">
                <a:solidFill>
                  <a:srgbClr val="000000"/>
                </a:solidFill>
                <a:ea typeface="Times New Roman"/>
              </a:rPr>
              <a:t>4)  Duração dos Dois Testemunhos (11:3-12)</a:t>
            </a:r>
            <a:endParaRPr lang="en-US" sz="1900" kern="50" dirty="0" smtClean="0">
              <a:ea typeface="Times New Roman"/>
            </a:endParaRPr>
          </a:p>
          <a:p>
            <a:pPr marL="1143000" marR="0" indent="-228600" algn="just" hangingPunct="0">
              <a:spcBef>
                <a:spcPts val="0"/>
              </a:spcBef>
              <a:spcAft>
                <a:spcPts val="0"/>
              </a:spcAft>
              <a:tabLst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4800600" algn="l"/>
                <a:tab pos="5257800" algn="l"/>
                <a:tab pos="5715000" algn="l"/>
                <a:tab pos="6172200" algn="l"/>
                <a:tab pos="6629400" algn="l"/>
                <a:tab pos="7086600" algn="l"/>
                <a:tab pos="7543800" algn="l"/>
                <a:tab pos="8001000" algn="l"/>
                <a:tab pos="8458200" algn="l"/>
                <a:tab pos="8915400" algn="l"/>
                <a:tab pos="9372600" algn="l"/>
                <a:tab pos="9829800" algn="l"/>
              </a:tabLst>
            </a:pPr>
            <a:r>
              <a:rPr lang="pt-BR" sz="1900" kern="50" dirty="0" smtClean="0">
                <a:solidFill>
                  <a:srgbClr val="000000"/>
                </a:solidFill>
                <a:ea typeface="Times New Roman"/>
              </a:rPr>
              <a:t>5)  O Segundo Ai É Passado (11:13-14)</a:t>
            </a:r>
            <a:endParaRPr lang="en-US" sz="1900" kern="50" dirty="0" smtClean="0">
              <a:ea typeface="Times New Roman"/>
            </a:endParaRPr>
          </a:p>
          <a:p>
            <a:pPr algn="just" hangingPunct="0">
              <a:spcBef>
                <a:spcPts val="0"/>
              </a:spcBef>
              <a:tabLst>
                <a:tab pos="-685800" algn="l"/>
                <a:tab pos="-457200" algn="l"/>
                <a:tab pos="0" algn="l"/>
                <a:tab pos="285750" algn="l"/>
                <a:tab pos="514350" algn="l"/>
                <a:tab pos="74295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4800600" algn="l"/>
                <a:tab pos="5029200" algn="l"/>
                <a:tab pos="5257800" algn="l"/>
                <a:tab pos="5486400" algn="l"/>
                <a:tab pos="5715000" algn="l"/>
                <a:tab pos="5943600" algn="l"/>
                <a:tab pos="6400800" algn="l"/>
                <a:tab pos="6858000" algn="l"/>
                <a:tab pos="7315200" algn="l"/>
              </a:tabLst>
            </a:pPr>
            <a:r>
              <a:rPr lang="pt-BR" sz="1900" kern="50" dirty="0" smtClean="0">
                <a:solidFill>
                  <a:srgbClr val="000000"/>
                </a:solidFill>
                <a:ea typeface="Times New Roman"/>
              </a:rPr>
              <a:t> </a:t>
            </a:r>
            <a:endParaRPr lang="en-US" sz="1900" kern="50" dirty="0" smtClean="0">
              <a:ea typeface="Times New Roman"/>
            </a:endParaRPr>
          </a:p>
          <a:p>
            <a:pPr marL="971550" marR="0" indent="-228600" algn="just" hangingPunct="0">
              <a:spcBef>
                <a:spcPts val="0"/>
              </a:spcBef>
              <a:spcAft>
                <a:spcPts val="0"/>
              </a:spcAft>
              <a:tabLst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48006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</a:pPr>
            <a:r>
              <a:rPr lang="pt-BR" sz="1900" kern="50" dirty="0" smtClean="0">
                <a:solidFill>
                  <a:srgbClr val="000000"/>
                </a:solidFill>
                <a:ea typeface="Times New Roman"/>
              </a:rPr>
              <a:t>j.  A Sétima Trombeta (11:15-19)</a:t>
            </a:r>
            <a:endParaRPr lang="pt-BR" sz="1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_previe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142999" y="-1395537"/>
            <a:ext cx="6858001" cy="964907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600200"/>
            <a:ext cx="7272808" cy="5257800"/>
          </a:xfrm>
        </p:spPr>
        <p:txBody>
          <a:bodyPr>
            <a:noAutofit/>
          </a:bodyPr>
          <a:lstStyle/>
          <a:p>
            <a:pPr algn="ctr"/>
            <a:r>
              <a:rPr lang="pt-BR" b="1" i="1" baseline="30000" dirty="0" smtClean="0"/>
              <a:t>1</a:t>
            </a:r>
            <a:r>
              <a:rPr lang="pt-BR" b="1" i="1" dirty="0" smtClean="0"/>
              <a:t>E VI outro anjo forte, que descia do céu, vestido de uma nuvem; e por cima da sua cabeça estava o arco celeste, e o seu rosto era como o sol, e os seus pés como colunas de fogo;</a:t>
            </a:r>
            <a:r>
              <a:rPr lang="pt-BR" b="1" i="1" baseline="30000" dirty="0" smtClean="0"/>
              <a:t> 2</a:t>
            </a:r>
            <a:r>
              <a:rPr lang="pt-BR" b="1" i="1" dirty="0" smtClean="0"/>
              <a:t>E tinha na sua mão </a:t>
            </a:r>
            <a:r>
              <a:rPr lang="pt-BR" b="1" i="1" u="sng" dirty="0" smtClean="0"/>
              <a:t>um livrinho</a:t>
            </a:r>
            <a:r>
              <a:rPr lang="pt-BR" b="1" i="1" dirty="0" smtClean="0"/>
              <a:t> aberto. E pôs o seu pé direito sobre o mar, e o esquerdo sobre a terra; </a:t>
            </a:r>
            <a:r>
              <a:rPr lang="pt-BR" b="1" i="1" baseline="30000" dirty="0" smtClean="0"/>
              <a:t>3</a:t>
            </a:r>
            <a:r>
              <a:rPr lang="pt-BR" b="1" i="1" dirty="0" smtClean="0"/>
              <a:t>E clamou com grande voz, como quando ruge um leão; e, havendo clamado, os sete trovões emitiram as suas vozes.  </a:t>
            </a:r>
          </a:p>
          <a:p>
            <a:pPr algn="ctr"/>
            <a:endParaRPr lang="pt-BR" sz="1200" b="1" i="1" dirty="0" smtClean="0"/>
          </a:p>
          <a:p>
            <a:r>
              <a:rPr lang="pt-BR" b="1" i="1" dirty="0" smtClean="0"/>
              <a:t>O anjo mostra que está pronto para executar o conteúdo do livrinho. Não sabemos o exato conteúdo, mas dever  haver com a finalização da Tribulação.</a:t>
            </a:r>
            <a:r>
              <a:rPr lang="pt-BR" b="1" i="1" baseline="30000" dirty="0" smtClean="0"/>
              <a:t> </a:t>
            </a:r>
          </a:p>
          <a:p>
            <a:pPr algn="ctr"/>
            <a:endParaRPr lang="pt-BR" b="1" i="1" baseline="30000" dirty="0" smtClean="0"/>
          </a:p>
          <a:p>
            <a:pPr algn="ctr"/>
            <a:endParaRPr lang="pt-BR" b="1" i="1" baseline="30000" dirty="0" smtClean="0"/>
          </a:p>
          <a:p>
            <a:pPr algn="ctr"/>
            <a:endParaRPr lang="pt-BR" b="1" i="1" baseline="30000" dirty="0" smtClean="0"/>
          </a:p>
          <a:p>
            <a:pPr algn="ctr"/>
            <a:r>
              <a:rPr lang="pt-BR" b="1" i="1" baseline="30000" dirty="0" smtClean="0"/>
              <a:t>  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3528" y="188640"/>
            <a:ext cx="8496944" cy="1200329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742950" indent="-742950" algn="ctr">
              <a:buAutoNum type="arabicPeriod" startAt="3"/>
            </a:pPr>
            <a:r>
              <a:rPr lang="pt-BR" sz="3600" b="1" dirty="0" smtClean="0"/>
              <a:t>Fortalecimento e Consolo (10:1 - 11:14)</a:t>
            </a:r>
          </a:p>
          <a:p>
            <a:pPr marL="742950" indent="-742950" algn="ctr"/>
            <a:r>
              <a:rPr lang="pt-BR" sz="3600" b="1" dirty="0" smtClean="0"/>
              <a:t>a.  O Anjo Forte Com O Livrinho (10:1-7)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_previe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142999" y="-1395537"/>
            <a:ext cx="6858001" cy="964907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600200"/>
            <a:ext cx="7272808" cy="4525963"/>
          </a:xfrm>
        </p:spPr>
        <p:txBody>
          <a:bodyPr>
            <a:noAutofit/>
          </a:bodyPr>
          <a:lstStyle/>
          <a:p>
            <a:pPr algn="ctr"/>
            <a:r>
              <a:rPr lang="pt-BR" b="1" i="1" baseline="30000" dirty="0" smtClean="0"/>
              <a:t>4</a:t>
            </a:r>
            <a:r>
              <a:rPr lang="pt-BR" b="1" i="1" dirty="0" smtClean="0"/>
              <a:t>E, quando os sete trovões acabaram de emitir as suas vozes, eu ia escrever; mas ouvi uma voz do céu, que me dizia: Sela o que os sete trovões emitiram, e não o escrevas.</a:t>
            </a:r>
            <a:r>
              <a:rPr lang="pt-BR" b="1" i="1" baseline="30000" dirty="0" smtClean="0"/>
              <a:t> 5</a:t>
            </a:r>
            <a:r>
              <a:rPr lang="pt-BR" b="1" i="1" dirty="0" smtClean="0"/>
              <a:t>E o anjo que vi estar sobre o mar e sobre a terra levantou a sua mão ao céu,</a:t>
            </a:r>
            <a:r>
              <a:rPr lang="pt-BR" b="1" i="1" baseline="30000" dirty="0" smtClean="0"/>
              <a:t> 6</a:t>
            </a:r>
            <a:r>
              <a:rPr lang="pt-BR" b="1" i="1" dirty="0" smtClean="0"/>
              <a:t>E jurou por aquele que vive para todo o sempre, o qual criou o céu e o que nele há, e a terra e o que nela há, e o mar e o que nele há, que </a:t>
            </a:r>
            <a:r>
              <a:rPr lang="pt-BR" b="1" i="1" u="sng" dirty="0" smtClean="0"/>
              <a:t>não </a:t>
            </a:r>
            <a:r>
              <a:rPr lang="pt-BR" b="1" i="1" u="sng" dirty="0" err="1" smtClean="0"/>
              <a:t>háveria</a:t>
            </a:r>
            <a:r>
              <a:rPr lang="pt-BR" b="1" i="1" u="sng" dirty="0" smtClean="0"/>
              <a:t> mais demora</a:t>
            </a:r>
            <a:r>
              <a:rPr lang="pt-BR" b="1" i="1" dirty="0" smtClean="0"/>
              <a:t>;</a:t>
            </a:r>
          </a:p>
          <a:p>
            <a:pPr algn="ctr"/>
            <a:endParaRPr lang="pt-BR" b="1" i="1" baseline="30000" dirty="0" smtClean="0"/>
          </a:p>
          <a:p>
            <a:r>
              <a:rPr lang="pt-BR" b="1" dirty="0" smtClean="0"/>
              <a:t>Nada vai impedir o fim da Tribulação e a chegado do Milênio.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3528" y="188640"/>
            <a:ext cx="8496944" cy="1200329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742950" indent="-742950" algn="ctr">
              <a:buAutoNum type="arabicPeriod" startAt="3"/>
            </a:pPr>
            <a:r>
              <a:rPr lang="pt-BR" sz="3600" b="1" dirty="0" smtClean="0"/>
              <a:t>Fortalecimento e Consolo (10:1 - 11:14)</a:t>
            </a:r>
          </a:p>
          <a:p>
            <a:pPr marL="742950" indent="-742950" algn="ctr"/>
            <a:r>
              <a:rPr lang="pt-BR" sz="3600" b="1" dirty="0" smtClean="0"/>
              <a:t>a.  O Anjo Forte Com O Livrinho (10:1-7)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_previe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142999" y="-1395537"/>
            <a:ext cx="6858001" cy="964907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600200"/>
            <a:ext cx="7272808" cy="4525963"/>
          </a:xfrm>
        </p:spPr>
        <p:txBody>
          <a:bodyPr>
            <a:noAutofit/>
          </a:bodyPr>
          <a:lstStyle/>
          <a:p>
            <a:pPr algn="ctr"/>
            <a:r>
              <a:rPr lang="pt-BR" b="1" i="1" baseline="30000" dirty="0" smtClean="0"/>
              <a:t>7</a:t>
            </a:r>
            <a:r>
              <a:rPr lang="pt-BR" b="1" i="1" dirty="0" smtClean="0"/>
              <a:t>Mas nos dias da voz do sétimo anjo, quando tocar a sua trombeta, se cumprirá </a:t>
            </a:r>
            <a:r>
              <a:rPr lang="pt-BR" b="1" i="1" u="sng" dirty="0" smtClean="0"/>
              <a:t>o segredo de Deus</a:t>
            </a:r>
            <a:r>
              <a:rPr lang="pt-BR" b="1" i="1" dirty="0" smtClean="0"/>
              <a:t>, como anunciou aos profetas, seus servos.</a:t>
            </a:r>
          </a:p>
          <a:p>
            <a:pPr algn="ctr"/>
            <a:endParaRPr lang="pt-BR" b="1" i="1" baseline="30000" dirty="0" smtClean="0"/>
          </a:p>
          <a:p>
            <a:r>
              <a:rPr lang="pt-BR" b="1" dirty="0" smtClean="0"/>
              <a:t>O segredo era o tempo, o quando que as promessas de Deus para com Israel serão compridos.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3528" y="188640"/>
            <a:ext cx="8496944" cy="1200329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742950" indent="-742950" algn="ctr">
              <a:buAutoNum type="arabicPeriod" startAt="3"/>
            </a:pPr>
            <a:r>
              <a:rPr lang="pt-BR" sz="3600" b="1" dirty="0" smtClean="0"/>
              <a:t>Fortalecimento e Consolo (10:1 - 11:14)</a:t>
            </a:r>
          </a:p>
          <a:p>
            <a:pPr marL="742950" indent="-742950" algn="ctr"/>
            <a:r>
              <a:rPr lang="pt-BR" sz="3600" b="1" dirty="0" smtClean="0"/>
              <a:t>a.  O Anjo Forte Com O Livrinho (10:1-7)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_previe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142999" y="-1395537"/>
            <a:ext cx="6858001" cy="964907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600200"/>
            <a:ext cx="7272808" cy="4525963"/>
          </a:xfrm>
        </p:spPr>
        <p:txBody>
          <a:bodyPr>
            <a:noAutofit/>
          </a:bodyPr>
          <a:lstStyle/>
          <a:p>
            <a:pPr algn="ctr"/>
            <a:r>
              <a:rPr lang="pt-BR" b="1" i="1" baseline="30000" dirty="0" smtClean="0"/>
              <a:t>8</a:t>
            </a:r>
            <a:r>
              <a:rPr lang="pt-BR" b="1" i="1" dirty="0" smtClean="0"/>
              <a:t>E a voz que eu do céu tinha ouvido tornou a falar comigo, e disse: Vai, e toma o livrinho aberto da mão do anjo que está em pé sobre o mar e sobre a terra.</a:t>
            </a:r>
            <a:r>
              <a:rPr lang="pt-BR" b="1" i="1" baseline="30000" dirty="0" smtClean="0"/>
              <a:t> 9</a:t>
            </a:r>
            <a:r>
              <a:rPr lang="pt-BR" b="1" i="1" dirty="0" smtClean="0"/>
              <a:t>E fui ao anjo, dizendo-lhe: Dá-me o livrinho. E ele disse-me: Toma-o, e come-o, </a:t>
            </a:r>
            <a:r>
              <a:rPr lang="pt-BR" b="1" i="1" u="sng" dirty="0" smtClean="0"/>
              <a:t>e ele fará amargo o teu ventre</a:t>
            </a:r>
            <a:r>
              <a:rPr lang="pt-BR" b="1" i="1" dirty="0" smtClean="0"/>
              <a:t>, mas </a:t>
            </a:r>
            <a:r>
              <a:rPr lang="pt-BR" b="1" i="1" u="sng" dirty="0" smtClean="0"/>
              <a:t>na tua boca será doce como mel</a:t>
            </a:r>
            <a:r>
              <a:rPr lang="pt-BR" b="1" i="1" dirty="0" smtClean="0"/>
              <a:t>.</a:t>
            </a:r>
          </a:p>
          <a:p>
            <a:pPr algn="ctr"/>
            <a:endParaRPr lang="pt-BR" b="1" i="1" baseline="30000" dirty="0" smtClean="0"/>
          </a:p>
          <a:p>
            <a:r>
              <a:rPr lang="pt-BR" b="1" dirty="0" smtClean="0"/>
              <a:t>Será doce para o salvo, mas amargo para o descrente. </a:t>
            </a:r>
            <a:r>
              <a:rPr lang="pt-BR" b="1" dirty="0" smtClean="0"/>
              <a:t>Seremos felizes porque a justiça será feita, </a:t>
            </a:r>
            <a:r>
              <a:rPr lang="pt-BR" b="1" dirty="0" smtClean="0"/>
              <a:t>mas </a:t>
            </a:r>
            <a:r>
              <a:rPr lang="pt-BR" b="1" dirty="0" smtClean="0"/>
              <a:t>a </a:t>
            </a:r>
            <a:r>
              <a:rPr lang="pt-BR" b="1" dirty="0" smtClean="0"/>
              <a:t>condenação </a:t>
            </a:r>
            <a:r>
              <a:rPr lang="pt-BR" b="1" dirty="0" smtClean="0"/>
              <a:t>de outros resultará em tristeza.</a:t>
            </a:r>
            <a:endParaRPr lang="pt-BR" b="1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323528" y="188640"/>
            <a:ext cx="8496944" cy="1200329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742950" indent="-742950" algn="ctr">
              <a:buAutoNum type="arabicPeriod" startAt="3"/>
            </a:pPr>
            <a:r>
              <a:rPr lang="pt-BR" sz="3600" b="1" dirty="0" smtClean="0"/>
              <a:t>Fortalecimento e Consolo (10:1 - 11:14)</a:t>
            </a:r>
          </a:p>
          <a:p>
            <a:pPr marL="742950" indent="-742950" algn="ctr"/>
            <a:r>
              <a:rPr lang="pt-BR" sz="3600" b="1" dirty="0" smtClean="0"/>
              <a:t>b.  João Come O Livrinho (10:8-11)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_previe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142999" y="-1395537"/>
            <a:ext cx="6858001" cy="964907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600200"/>
            <a:ext cx="7272808" cy="4525963"/>
          </a:xfrm>
        </p:spPr>
        <p:txBody>
          <a:bodyPr>
            <a:noAutofit/>
          </a:bodyPr>
          <a:lstStyle/>
          <a:p>
            <a:pPr algn="ctr"/>
            <a:r>
              <a:rPr lang="pt-BR" b="1" i="1" baseline="30000" dirty="0" smtClean="0"/>
              <a:t>10</a:t>
            </a:r>
            <a:r>
              <a:rPr lang="pt-BR" b="1" i="1" dirty="0" smtClean="0"/>
              <a:t>E tomei o livrinho da mão do anjo, e comi-o; e na minha boca era doce como mel; e, havendo-o comido, o meu ventre ficou amargo.</a:t>
            </a:r>
            <a:r>
              <a:rPr lang="pt-BR" b="1" i="1" baseline="30000" dirty="0" smtClean="0"/>
              <a:t> 11</a:t>
            </a:r>
            <a:r>
              <a:rPr lang="pt-BR" b="1" i="1" dirty="0" smtClean="0"/>
              <a:t>E ele disse-me: </a:t>
            </a:r>
            <a:r>
              <a:rPr lang="pt-BR" b="1" i="1" u="sng" dirty="0" smtClean="0"/>
              <a:t>Importa que profetizes outra vez a muitos povos, e nações, e línguas e reis</a:t>
            </a:r>
            <a:r>
              <a:rPr lang="pt-BR" b="1" i="1" dirty="0" smtClean="0"/>
              <a:t>.</a:t>
            </a:r>
            <a:r>
              <a:rPr lang="pt-BR" b="1" i="1" baseline="30000" dirty="0" smtClean="0"/>
              <a:t> </a:t>
            </a:r>
          </a:p>
          <a:p>
            <a:pPr algn="ctr"/>
            <a:endParaRPr lang="pt-BR" b="1" i="1" baseline="30000" dirty="0" smtClean="0"/>
          </a:p>
          <a:p>
            <a:r>
              <a:rPr lang="pt-BR" b="1" dirty="0" smtClean="0"/>
              <a:t>O ministério de João não acabou ainda, pois através do livro de Apocalipse sua voz será ouvido no mundo inteiro.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3528" y="188640"/>
            <a:ext cx="8496944" cy="1200329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742950" indent="-742950" algn="ctr">
              <a:buAutoNum type="arabicPeriod" startAt="3"/>
            </a:pPr>
            <a:r>
              <a:rPr lang="pt-BR" sz="3600" b="1" dirty="0" smtClean="0"/>
              <a:t>Fortalecimento e Consolo (10:1 - 11:14)</a:t>
            </a:r>
          </a:p>
          <a:p>
            <a:pPr marL="742950" indent="-742950" algn="ctr"/>
            <a:r>
              <a:rPr lang="pt-BR" sz="3600" b="1" dirty="0" smtClean="0"/>
              <a:t>b.  João Come O Livrinho (10:8-11)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_previe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142999" y="-1395537"/>
            <a:ext cx="6858001" cy="964907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600200"/>
            <a:ext cx="7272808" cy="4525963"/>
          </a:xfrm>
        </p:spPr>
        <p:txBody>
          <a:bodyPr>
            <a:noAutofit/>
          </a:bodyPr>
          <a:lstStyle/>
          <a:p>
            <a:pPr algn="ctr"/>
            <a:r>
              <a:rPr lang="pt-BR" b="1" i="1" baseline="30000" dirty="0" smtClean="0"/>
              <a:t>1</a:t>
            </a:r>
            <a:r>
              <a:rPr lang="pt-BR" b="1" i="1" dirty="0" smtClean="0"/>
              <a:t>E foi-me dada uma cana semelhante a uma vara; e chegou o anjo, e disse: Levanta-te, </a:t>
            </a:r>
            <a:r>
              <a:rPr lang="pt-BR" b="1" i="1" u="sng" dirty="0" smtClean="0"/>
              <a:t>e mede o templo de Deus, e o altar, e os que nele adoram</a:t>
            </a:r>
            <a:r>
              <a:rPr lang="pt-BR" b="1" i="1" dirty="0" smtClean="0"/>
              <a:t>.</a:t>
            </a:r>
            <a:r>
              <a:rPr lang="pt-BR" b="1" i="1" baseline="30000" dirty="0" smtClean="0"/>
              <a:t> 2</a:t>
            </a:r>
            <a:r>
              <a:rPr lang="pt-BR" b="1" i="1" dirty="0" smtClean="0"/>
              <a:t>E deixa o átrio que está fora do templo, e não o meças; porque foi dado às nações, e pisarão a cidade santa por quarenta e dois meses.</a:t>
            </a:r>
            <a:r>
              <a:rPr lang="pt-BR" b="1" i="1" baseline="30000" dirty="0" smtClean="0"/>
              <a:t>  </a:t>
            </a:r>
          </a:p>
          <a:p>
            <a:pPr algn="ctr"/>
            <a:endParaRPr lang="pt-BR" b="1" i="1" baseline="30000" dirty="0" smtClean="0"/>
          </a:p>
          <a:p>
            <a:r>
              <a:rPr lang="pt-BR" b="1" dirty="0" smtClean="0"/>
              <a:t>O ato de medir simboliza um ato de juízo.  O juízo, agora, começa pela casa de Deus (I Ped. 4:17).  O templo e a cidade de Jerusalém será julgado </a:t>
            </a:r>
            <a:r>
              <a:rPr lang="pt-BR" b="1" dirty="0" smtClean="0"/>
              <a:t>pelos </a:t>
            </a:r>
            <a:r>
              <a:rPr lang="pt-BR" b="1" dirty="0" smtClean="0"/>
              <a:t>últimos 3 1/2 anos.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3528" y="188640"/>
            <a:ext cx="8496944" cy="1200329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742950" indent="-742950" algn="ctr">
              <a:buAutoNum type="arabicPeriod" startAt="3"/>
            </a:pPr>
            <a:r>
              <a:rPr lang="pt-BR" sz="3600" b="1" dirty="0" smtClean="0"/>
              <a:t>Fortalecimento e Consolo (10:1 - 11:14)</a:t>
            </a:r>
          </a:p>
          <a:p>
            <a:pPr marL="742950" indent="-742950" algn="ctr"/>
            <a:r>
              <a:rPr lang="pt-BR" sz="3600" b="1" dirty="0" smtClean="0"/>
              <a:t>c.  Data do Fim (11:1-2)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_previe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142999" y="-1395537"/>
            <a:ext cx="6858001" cy="964907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600200"/>
            <a:ext cx="7272808" cy="4997152"/>
          </a:xfrm>
        </p:spPr>
        <p:txBody>
          <a:bodyPr>
            <a:noAutofit/>
          </a:bodyPr>
          <a:lstStyle/>
          <a:p>
            <a:pPr algn="ctr"/>
            <a:r>
              <a:rPr lang="pt-BR" b="1" i="1" baseline="30000" dirty="0" smtClean="0"/>
              <a:t>3</a:t>
            </a:r>
            <a:r>
              <a:rPr lang="pt-BR" b="1" i="1" dirty="0" smtClean="0"/>
              <a:t>E darei poder às minhas </a:t>
            </a:r>
            <a:r>
              <a:rPr lang="pt-BR" b="1" i="1" u="sng" dirty="0" smtClean="0"/>
              <a:t>duas testemunhas</a:t>
            </a:r>
            <a:r>
              <a:rPr lang="pt-BR" b="1" i="1" dirty="0" smtClean="0"/>
              <a:t>, e profetizarão por mil duzentos e sessenta dias, vestidas de saco.</a:t>
            </a:r>
            <a:r>
              <a:rPr lang="pt-BR" b="1" i="1" baseline="30000" dirty="0" smtClean="0"/>
              <a:t> 4</a:t>
            </a:r>
            <a:r>
              <a:rPr lang="pt-BR" b="1" i="1" dirty="0" smtClean="0"/>
              <a:t>Estas são as duas oliveiras e os dois castiçais que estão diante do Deus da terra.</a:t>
            </a:r>
            <a:r>
              <a:rPr lang="pt-BR" b="1" i="1" baseline="30000" dirty="0" smtClean="0"/>
              <a:t> </a:t>
            </a:r>
          </a:p>
          <a:p>
            <a:pPr algn="ctr"/>
            <a:endParaRPr lang="pt-BR" b="1" i="1" baseline="30000" dirty="0" smtClean="0"/>
          </a:p>
          <a:p>
            <a:r>
              <a:rPr lang="pt-BR" b="1" dirty="0" smtClean="0"/>
              <a:t>Creio que são Elias e Moisés:</a:t>
            </a:r>
          </a:p>
          <a:p>
            <a:pPr marL="457200" indent="-457200">
              <a:buFont typeface="+mj-lt"/>
              <a:buAutoNum type="arabicPeriod"/>
            </a:pPr>
            <a:r>
              <a:rPr lang="pt-BR" b="1" dirty="0" smtClean="0"/>
              <a:t>A Bíblia diz que um será Elias (Malaquias 3:1 e 4:4-5, Mt. 11:14, Luc. 1:17, João 1:19-21, Tiago 5:7-20).  </a:t>
            </a:r>
          </a:p>
          <a:p>
            <a:pPr marL="457200" indent="-457200">
              <a:buFont typeface="+mj-lt"/>
              <a:buAutoNum type="arabicPeriod"/>
            </a:pPr>
            <a:r>
              <a:rPr lang="pt-BR" b="1" dirty="0" smtClean="0"/>
              <a:t>Os milagres de Moisés e Elias correspondem com o que as duas testemunhas fazem.   </a:t>
            </a:r>
          </a:p>
          <a:p>
            <a:endParaRPr lang="pt-BR" b="1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323528" y="188640"/>
            <a:ext cx="8496944" cy="1200329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742950" indent="-742950" algn="ctr">
              <a:buAutoNum type="arabicPeriod" startAt="3"/>
            </a:pPr>
            <a:r>
              <a:rPr lang="pt-BR" sz="3600" b="1" dirty="0" smtClean="0"/>
              <a:t>Fortalecimento e Consolo (10:1 - 11:14)</a:t>
            </a:r>
          </a:p>
          <a:p>
            <a:pPr marL="742950" indent="-742950" algn="ctr"/>
            <a:r>
              <a:rPr lang="pt-BR" sz="3600" b="1" dirty="0" smtClean="0"/>
              <a:t>d.  Duração dos Dois Testemunhos (11:3-12)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_previe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142999" y="-1395537"/>
            <a:ext cx="6858001" cy="964907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600200"/>
            <a:ext cx="7272808" cy="4997152"/>
          </a:xfrm>
        </p:spPr>
        <p:txBody>
          <a:bodyPr>
            <a:noAutofit/>
          </a:bodyPr>
          <a:lstStyle/>
          <a:p>
            <a:pPr algn="ctr"/>
            <a:r>
              <a:rPr lang="pt-BR" b="1" i="1" baseline="30000" dirty="0" smtClean="0"/>
              <a:t>3</a:t>
            </a:r>
            <a:r>
              <a:rPr lang="pt-BR" b="1" i="1" dirty="0" smtClean="0"/>
              <a:t>E darei poder às minhas </a:t>
            </a:r>
            <a:r>
              <a:rPr lang="pt-BR" b="1" i="1" u="sng" dirty="0" smtClean="0"/>
              <a:t>duas testemunhas</a:t>
            </a:r>
            <a:r>
              <a:rPr lang="pt-BR" b="1" i="1" dirty="0" smtClean="0"/>
              <a:t>, e profetizarão por mil duzentos e sessenta dias, vestidas de saco.</a:t>
            </a:r>
            <a:r>
              <a:rPr lang="pt-BR" b="1" i="1" baseline="30000" dirty="0" smtClean="0"/>
              <a:t> 4</a:t>
            </a:r>
            <a:r>
              <a:rPr lang="pt-BR" b="1" i="1" dirty="0" smtClean="0"/>
              <a:t>Estas são as duas oliveiras e os dois castiçais que estão diante do Deus da terra.</a:t>
            </a:r>
            <a:r>
              <a:rPr lang="pt-BR" b="1" i="1" baseline="30000" dirty="0" smtClean="0"/>
              <a:t> </a:t>
            </a:r>
          </a:p>
          <a:p>
            <a:pPr algn="ctr"/>
            <a:endParaRPr lang="pt-BR" b="1" i="1" baseline="30000" dirty="0" smtClean="0"/>
          </a:p>
          <a:p>
            <a:r>
              <a:rPr lang="pt-BR" b="1" dirty="0" smtClean="0"/>
              <a:t>Creio que são Elias e Moisés:</a:t>
            </a:r>
          </a:p>
          <a:p>
            <a:pPr marL="457200" indent="-457200">
              <a:buFont typeface="+mj-lt"/>
              <a:buAutoNum type="arabicPeriod" startAt="3"/>
            </a:pPr>
            <a:r>
              <a:rPr lang="pt-BR" b="1" dirty="0" smtClean="0"/>
              <a:t>No Monte da Transfiguração Moisés e Elias aparecerem juntos com Jesus Cristo (Mat. 17:1-6, Mar. 9:2-8). </a:t>
            </a:r>
          </a:p>
          <a:p>
            <a:pPr marL="457200" indent="-457200">
              <a:buFont typeface="+mj-lt"/>
              <a:buAutoNum type="arabicPeriod" startAt="3"/>
            </a:pPr>
            <a:r>
              <a:rPr lang="pt-BR" b="1" dirty="0" smtClean="0"/>
              <a:t>Também os dois são judeus e seu ministério é principalmente para os judeus.</a:t>
            </a:r>
          </a:p>
          <a:p>
            <a:endParaRPr lang="pt-BR" b="1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323528" y="188640"/>
            <a:ext cx="8496944" cy="1200329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742950" indent="-742950" algn="ctr">
              <a:buAutoNum type="arabicPeriod" startAt="3"/>
            </a:pPr>
            <a:r>
              <a:rPr lang="pt-BR" sz="3600" b="1" dirty="0" smtClean="0"/>
              <a:t>Fortalecimento e Consolo (10:1 - 11:14)</a:t>
            </a:r>
          </a:p>
          <a:p>
            <a:pPr marL="742950" indent="-742950" algn="ctr"/>
            <a:r>
              <a:rPr lang="pt-BR" sz="3600" b="1" dirty="0" smtClean="0"/>
              <a:t>d.  Duração dos Dois Testemunhos (11:3-12)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_previe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142999" y="-1395537"/>
            <a:ext cx="6858001" cy="964907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600200"/>
            <a:ext cx="7272808" cy="4997152"/>
          </a:xfrm>
        </p:spPr>
        <p:txBody>
          <a:bodyPr>
            <a:noAutofit/>
          </a:bodyPr>
          <a:lstStyle/>
          <a:p>
            <a:pPr algn="ctr"/>
            <a:r>
              <a:rPr lang="pt-BR" b="1" i="1" baseline="30000" dirty="0" smtClean="0"/>
              <a:t>3</a:t>
            </a:r>
            <a:r>
              <a:rPr lang="pt-BR" b="1" i="1" dirty="0" smtClean="0"/>
              <a:t>E darei poder às minhas </a:t>
            </a:r>
            <a:r>
              <a:rPr lang="pt-BR" b="1" i="1" u="sng" dirty="0" smtClean="0"/>
              <a:t>duas testemunhas</a:t>
            </a:r>
            <a:r>
              <a:rPr lang="pt-BR" b="1" i="1" dirty="0" smtClean="0"/>
              <a:t>, e profetizarão por mil duzentos e sessenta dias, vestidas de saco.</a:t>
            </a:r>
            <a:r>
              <a:rPr lang="pt-BR" b="1" i="1" baseline="30000" dirty="0" smtClean="0"/>
              <a:t> 4</a:t>
            </a:r>
            <a:r>
              <a:rPr lang="pt-BR" b="1" i="1" dirty="0" smtClean="0"/>
              <a:t>Estas são as duas oliveiras e os dois castiçais que estão diante do Deus da terra.</a:t>
            </a:r>
            <a:r>
              <a:rPr lang="pt-BR" b="1" i="1" baseline="30000" dirty="0" smtClean="0"/>
              <a:t> </a:t>
            </a:r>
          </a:p>
          <a:p>
            <a:pPr algn="ctr"/>
            <a:endParaRPr lang="pt-BR" b="1" i="1" baseline="30000" dirty="0" smtClean="0"/>
          </a:p>
          <a:p>
            <a:r>
              <a:rPr lang="pt-BR" b="1" dirty="0" smtClean="0"/>
              <a:t>Creio que são Elias e Moisés:</a:t>
            </a:r>
          </a:p>
          <a:p>
            <a:pPr marL="457200" indent="-457200">
              <a:buFont typeface="+mj-lt"/>
              <a:buAutoNum type="arabicPeriod" startAt="5"/>
            </a:pPr>
            <a:r>
              <a:rPr lang="pt-BR" b="1" dirty="0" smtClean="0"/>
              <a:t>Alguns acham que será Elias e </a:t>
            </a:r>
            <a:r>
              <a:rPr lang="pt-BR" b="1" dirty="0" err="1" smtClean="0"/>
              <a:t>Enoque</a:t>
            </a:r>
            <a:r>
              <a:rPr lang="pt-BR" b="1" dirty="0" smtClean="0"/>
              <a:t> porque os dois não morrerem. Mas </a:t>
            </a:r>
            <a:r>
              <a:rPr lang="pt-BR" b="1" dirty="0" smtClean="0"/>
              <a:t>pessoas, </a:t>
            </a:r>
            <a:r>
              <a:rPr lang="pt-BR" b="1" dirty="0" smtClean="0"/>
              <a:t>como </a:t>
            </a:r>
            <a:r>
              <a:rPr lang="pt-BR" b="1" dirty="0" smtClean="0"/>
              <a:t>Lazaro, </a:t>
            </a:r>
            <a:r>
              <a:rPr lang="pt-BR" b="1" dirty="0" smtClean="0"/>
              <a:t>que </a:t>
            </a:r>
            <a:r>
              <a:rPr lang="pt-BR" b="1" dirty="0" smtClean="0"/>
              <a:t>morreram, foram ressuscitadas </a:t>
            </a:r>
            <a:r>
              <a:rPr lang="pt-BR" b="1" dirty="0" smtClean="0"/>
              <a:t>para morrer de novo. Será que o disputa sobre o corpo de Moisés (Judas 1:9) tem algo haver aqui?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3528" y="188640"/>
            <a:ext cx="8496944" cy="1200329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742950" indent="-742950" algn="ctr">
              <a:buAutoNum type="arabicPeriod" startAt="3"/>
            </a:pPr>
            <a:r>
              <a:rPr lang="pt-BR" sz="3600" b="1" dirty="0" smtClean="0"/>
              <a:t>Fortalecimento e Consolo (10:1 - 11:14)</a:t>
            </a:r>
          </a:p>
          <a:p>
            <a:pPr marL="742950" indent="-742950" algn="ctr"/>
            <a:r>
              <a:rPr lang="pt-BR" sz="3600" b="1" dirty="0" smtClean="0"/>
              <a:t>d.  Duração dos Dois Testemunhos (11:3-12)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http://vignette3.wikia.nocookie.net/tesfanon/images/2/2e/Scroll_opened.png/revision/latest?cb=2012011614494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-252536" y="692696"/>
            <a:ext cx="9649072" cy="6331222"/>
          </a:xfrm>
          <a:prstGeom prst="rect">
            <a:avLst/>
          </a:prstGeom>
          <a:noFill/>
        </p:spPr>
      </p:pic>
      <p:sp>
        <p:nvSpPr>
          <p:cNvPr id="16" name="Rectangle 15"/>
          <p:cNvSpPr/>
          <p:nvPr/>
        </p:nvSpPr>
        <p:spPr>
          <a:xfrm>
            <a:off x="1790563" y="44624"/>
            <a:ext cx="55389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Os Sete Trombetas</a:t>
            </a:r>
            <a:endParaRPr lang="pt-BR" sz="5400" b="1" cap="none" spc="0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pSp>
        <p:nvGrpSpPr>
          <p:cNvPr id="2" name="Group 74"/>
          <p:cNvGrpSpPr/>
          <p:nvPr/>
        </p:nvGrpSpPr>
        <p:grpSpPr>
          <a:xfrm>
            <a:off x="827584" y="4653136"/>
            <a:ext cx="7272808" cy="1458105"/>
            <a:chOff x="1547664" y="5010089"/>
            <a:chExt cx="7272808" cy="1458105"/>
          </a:xfrm>
        </p:grpSpPr>
        <p:sp>
          <p:nvSpPr>
            <p:cNvPr id="23" name="Left Brace 22"/>
            <p:cNvSpPr/>
            <p:nvPr/>
          </p:nvSpPr>
          <p:spPr>
            <a:xfrm rot="5400000">
              <a:off x="4932040" y="2204864"/>
              <a:ext cx="504056" cy="7272808"/>
            </a:xfrm>
            <a:prstGeom prst="leftBrace">
              <a:avLst/>
            </a:prstGeom>
            <a:ln w="635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675090" y="6067808"/>
              <a:ext cx="1080120" cy="307777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38100">
              <a:solidFill>
                <a:schemeClr val="accent6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b="1" dirty="0" smtClean="0">
                  <a:latin typeface="Arial" pitchFamily="34" charset="0"/>
                  <a:cs typeface="Arial" pitchFamily="34" charset="0"/>
                </a:rPr>
                <a:t>Parêntesis</a:t>
              </a:r>
              <a:endParaRPr lang="pt-BR" sz="1400" b="1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43" name="Picture 42" descr="Taça-1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19672" y="5987831"/>
              <a:ext cx="792088" cy="480363"/>
            </a:xfrm>
            <a:prstGeom prst="rect">
              <a:avLst/>
            </a:prstGeom>
          </p:spPr>
        </p:pic>
        <p:pic>
          <p:nvPicPr>
            <p:cNvPr id="44" name="Picture 43" descr="Taça-2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83768" y="5987831"/>
              <a:ext cx="792088" cy="480363"/>
            </a:xfrm>
            <a:prstGeom prst="rect">
              <a:avLst/>
            </a:prstGeom>
          </p:spPr>
        </p:pic>
        <p:pic>
          <p:nvPicPr>
            <p:cNvPr id="45" name="Picture 44" descr="Taça-3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347864" y="5987831"/>
              <a:ext cx="792088" cy="480363"/>
            </a:xfrm>
            <a:prstGeom prst="rect">
              <a:avLst/>
            </a:prstGeom>
          </p:spPr>
        </p:pic>
        <p:pic>
          <p:nvPicPr>
            <p:cNvPr id="46" name="Picture 45" descr="Taça-4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139952" y="5984875"/>
              <a:ext cx="792088" cy="465032"/>
            </a:xfrm>
            <a:prstGeom prst="rect">
              <a:avLst/>
            </a:prstGeom>
          </p:spPr>
        </p:pic>
        <p:pic>
          <p:nvPicPr>
            <p:cNvPr id="47" name="Picture 46" descr="Taça-5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932040" y="5984875"/>
              <a:ext cx="792088" cy="465032"/>
            </a:xfrm>
            <a:prstGeom prst="rect">
              <a:avLst/>
            </a:prstGeom>
          </p:spPr>
        </p:pic>
        <p:pic>
          <p:nvPicPr>
            <p:cNvPr id="48" name="Picture 47" descr="Taça-6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796136" y="5987831"/>
              <a:ext cx="792088" cy="480363"/>
            </a:xfrm>
            <a:prstGeom prst="rect">
              <a:avLst/>
            </a:prstGeom>
          </p:spPr>
        </p:pic>
        <p:pic>
          <p:nvPicPr>
            <p:cNvPr id="49" name="Picture 48" descr="Taça-7.pn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812360" y="5984875"/>
              <a:ext cx="792088" cy="465032"/>
            </a:xfrm>
            <a:prstGeom prst="rect">
              <a:avLst/>
            </a:prstGeom>
          </p:spPr>
        </p:pic>
        <p:cxnSp>
          <p:nvCxnSpPr>
            <p:cNvPr id="50" name="Straight Connector 49"/>
            <p:cNvCxnSpPr>
              <a:endCxn id="23" idx="1"/>
            </p:cNvCxnSpPr>
            <p:nvPr/>
          </p:nvCxnSpPr>
          <p:spPr>
            <a:xfrm flipH="1">
              <a:off x="5184068" y="5010089"/>
              <a:ext cx="2052228" cy="579151"/>
            </a:xfrm>
            <a:prstGeom prst="line">
              <a:avLst/>
            </a:prstGeom>
            <a:ln w="635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59"/>
          <p:cNvGrpSpPr/>
          <p:nvPr/>
        </p:nvGrpSpPr>
        <p:grpSpPr>
          <a:xfrm>
            <a:off x="539552" y="3356992"/>
            <a:ext cx="6418708" cy="1512168"/>
            <a:chOff x="827584" y="3573016"/>
            <a:chExt cx="6418708" cy="1512168"/>
          </a:xfrm>
        </p:grpSpPr>
        <p:sp>
          <p:nvSpPr>
            <p:cNvPr id="22" name="Left Brace 21"/>
            <p:cNvSpPr/>
            <p:nvPr/>
          </p:nvSpPr>
          <p:spPr>
            <a:xfrm rot="5400000">
              <a:off x="3779913" y="908721"/>
              <a:ext cx="432046" cy="6336704"/>
            </a:xfrm>
            <a:prstGeom prst="leftBrace">
              <a:avLst/>
            </a:prstGeom>
            <a:ln w="635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25" name="Straight Connector 24"/>
            <p:cNvCxnSpPr>
              <a:endCxn id="22" idx="1"/>
            </p:cNvCxnSpPr>
            <p:nvPr/>
          </p:nvCxnSpPr>
          <p:spPr>
            <a:xfrm flipH="1">
              <a:off x="3995936" y="3573016"/>
              <a:ext cx="1296144" cy="288034"/>
            </a:xfrm>
            <a:prstGeom prst="line">
              <a:avLst/>
            </a:prstGeom>
            <a:ln w="635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Group 52"/>
            <p:cNvGrpSpPr/>
            <p:nvPr/>
          </p:nvGrpSpPr>
          <p:grpSpPr>
            <a:xfrm>
              <a:off x="971600" y="4221088"/>
              <a:ext cx="2664296" cy="655569"/>
              <a:chOff x="1547664" y="4221088"/>
              <a:chExt cx="2664296" cy="655569"/>
            </a:xfrm>
          </p:grpSpPr>
          <p:pic>
            <p:nvPicPr>
              <p:cNvPr id="34" name="Picture 33" descr="Trom-1.png"/>
              <p:cNvPicPr>
                <a:picLocks noChangeAspect="1"/>
              </p:cNvPicPr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1547664" y="4221088"/>
                <a:ext cx="869890" cy="655569"/>
              </a:xfrm>
              <a:prstGeom prst="rect">
                <a:avLst/>
              </a:prstGeom>
            </p:spPr>
          </p:pic>
          <p:pic>
            <p:nvPicPr>
              <p:cNvPr id="35" name="Picture 34" descr="Trom-2.png"/>
              <p:cNvPicPr>
                <a:picLocks noChangeAspect="1"/>
              </p:cNvPicPr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2195736" y="4221088"/>
                <a:ext cx="874092" cy="655569"/>
              </a:xfrm>
              <a:prstGeom prst="rect">
                <a:avLst/>
              </a:prstGeom>
            </p:spPr>
          </p:pic>
          <p:pic>
            <p:nvPicPr>
              <p:cNvPr id="36" name="Picture 35" descr="Trom-3.png"/>
              <p:cNvPicPr>
                <a:picLocks noChangeAspect="1"/>
              </p:cNvPicPr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2773318" y="4221088"/>
                <a:ext cx="869890" cy="655569"/>
              </a:xfrm>
              <a:prstGeom prst="rect">
                <a:avLst/>
              </a:prstGeom>
            </p:spPr>
          </p:pic>
          <p:pic>
            <p:nvPicPr>
              <p:cNvPr id="37" name="Picture 36" descr="Trom-4.png"/>
              <p:cNvPicPr>
                <a:picLocks noChangeAspect="1"/>
              </p:cNvPicPr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3337868" y="4221088"/>
                <a:ext cx="874092" cy="655569"/>
              </a:xfrm>
              <a:prstGeom prst="rect">
                <a:avLst/>
              </a:prstGeom>
            </p:spPr>
          </p:pic>
        </p:grpSp>
        <p:grpSp>
          <p:nvGrpSpPr>
            <p:cNvPr id="5" name="Group 54"/>
            <p:cNvGrpSpPr/>
            <p:nvPr/>
          </p:nvGrpSpPr>
          <p:grpSpPr>
            <a:xfrm>
              <a:off x="4057948" y="4221088"/>
              <a:ext cx="1450156" cy="655569"/>
              <a:chOff x="3913932" y="4221088"/>
              <a:chExt cx="1450156" cy="655569"/>
            </a:xfrm>
          </p:grpSpPr>
          <p:pic>
            <p:nvPicPr>
              <p:cNvPr id="38" name="Picture 37" descr="Trom-5.png"/>
              <p:cNvPicPr>
                <a:picLocks noChangeAspect="1"/>
              </p:cNvPicPr>
              <p:nvPr/>
            </p:nvPicPr>
            <p:blipFill>
              <a:blip r:embed="rId15" cstate="print"/>
              <a:stretch>
                <a:fillRect/>
              </a:stretch>
            </p:blipFill>
            <p:spPr>
              <a:xfrm>
                <a:off x="3913932" y="4221088"/>
                <a:ext cx="874092" cy="651367"/>
              </a:xfrm>
              <a:prstGeom prst="rect">
                <a:avLst/>
              </a:prstGeom>
            </p:spPr>
          </p:pic>
          <p:pic>
            <p:nvPicPr>
              <p:cNvPr id="39" name="Picture 38" descr="Trom-6.png"/>
              <p:cNvPicPr>
                <a:picLocks noChangeAspect="1"/>
              </p:cNvPicPr>
              <p:nvPr/>
            </p:nvPicPr>
            <p:blipFill>
              <a:blip r:embed="rId16" cstate="print"/>
              <a:stretch>
                <a:fillRect/>
              </a:stretch>
            </p:blipFill>
            <p:spPr>
              <a:xfrm>
                <a:off x="4494198" y="4221088"/>
                <a:ext cx="869890" cy="655569"/>
              </a:xfrm>
              <a:prstGeom prst="rect">
                <a:avLst/>
              </a:prstGeom>
            </p:spPr>
          </p:pic>
        </p:grpSp>
        <p:pic>
          <p:nvPicPr>
            <p:cNvPr id="40" name="Picture 39" descr="Trom-7.png"/>
            <p:cNvPicPr>
              <a:picLocks noChangeAspect="1"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372200" y="4149080"/>
              <a:ext cx="874092" cy="655569"/>
            </a:xfrm>
            <a:prstGeom prst="rect">
              <a:avLst/>
            </a:prstGeom>
          </p:spPr>
        </p:pic>
        <p:sp>
          <p:nvSpPr>
            <p:cNvPr id="42" name="TextBox 41"/>
            <p:cNvSpPr txBox="1"/>
            <p:nvPr/>
          </p:nvSpPr>
          <p:spPr>
            <a:xfrm>
              <a:off x="5436096" y="4437112"/>
              <a:ext cx="1080120" cy="307777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38100">
              <a:solidFill>
                <a:schemeClr val="accent6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b="1" dirty="0" smtClean="0">
                  <a:latin typeface="Arial" pitchFamily="34" charset="0"/>
                  <a:cs typeface="Arial" pitchFamily="34" charset="0"/>
                </a:rPr>
                <a:t>Parêntesis</a:t>
              </a:r>
              <a:endParaRPr lang="pt-BR" sz="14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3563888" y="4437112"/>
              <a:ext cx="576064" cy="307777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38100">
              <a:solidFill>
                <a:schemeClr val="accent6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b="1" dirty="0" err="1" smtClean="0">
                  <a:latin typeface="Arial" pitchFamily="34" charset="0"/>
                  <a:cs typeface="Arial" pitchFamily="34" charset="0"/>
                </a:rPr>
                <a:t>Parê</a:t>
              </a:r>
              <a:endParaRPr lang="pt-BR" sz="1400" b="1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6" name="Group 56"/>
            <p:cNvGrpSpPr/>
            <p:nvPr/>
          </p:nvGrpSpPr>
          <p:grpSpPr>
            <a:xfrm>
              <a:off x="4288160" y="4672186"/>
              <a:ext cx="2880320" cy="412998"/>
              <a:chOff x="4211960" y="4653136"/>
              <a:chExt cx="2880320" cy="412998"/>
            </a:xfrm>
          </p:grpSpPr>
          <p:sp>
            <p:nvSpPr>
              <p:cNvPr id="52" name="Right Bracket 51"/>
              <p:cNvSpPr/>
              <p:nvPr/>
            </p:nvSpPr>
            <p:spPr>
              <a:xfrm rot="5400000">
                <a:off x="5472100" y="3392996"/>
                <a:ext cx="360040" cy="2880320"/>
              </a:xfrm>
              <a:prstGeom prst="rightBracket">
                <a:avLst/>
              </a:prstGeom>
              <a:ln w="508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5129014" y="4696802"/>
                <a:ext cx="10801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b="1" dirty="0" smtClean="0">
                    <a:solidFill>
                      <a:srgbClr val="C00000"/>
                    </a:solidFill>
                  </a:rPr>
                  <a:t>Três Ais</a:t>
                </a:r>
                <a:endParaRPr lang="pt-BR" b="1" dirty="0">
                  <a:solidFill>
                    <a:srgbClr val="C00000"/>
                  </a:solidFill>
                </a:endParaRPr>
              </a:p>
            </p:txBody>
          </p:sp>
        </p:grpSp>
      </p:grpSp>
      <p:grpSp>
        <p:nvGrpSpPr>
          <p:cNvPr id="7" name="Group 61"/>
          <p:cNvGrpSpPr/>
          <p:nvPr/>
        </p:nvGrpSpPr>
        <p:grpSpPr>
          <a:xfrm>
            <a:off x="1763688" y="1586508"/>
            <a:ext cx="5824264" cy="895712"/>
            <a:chOff x="1403648" y="1700808"/>
            <a:chExt cx="5824264" cy="895712"/>
          </a:xfrm>
        </p:grpSpPr>
        <p:pic>
          <p:nvPicPr>
            <p:cNvPr id="63" name="Picture 62" descr="Scrolla.png"/>
            <p:cNvPicPr>
              <a:picLocks noChangeAspect="1"/>
            </p:cNvPicPr>
            <p:nvPr/>
          </p:nvPicPr>
          <p:blipFill>
            <a:blip r:embed="rId18" cstate="print">
              <a:clrChange>
                <a:clrFrom>
                  <a:srgbClr val="FFD800"/>
                </a:clrFrom>
                <a:clrTo>
                  <a:srgbClr val="FFD8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5400000">
              <a:off x="2208836" y="895620"/>
              <a:ext cx="895712" cy="2506088"/>
            </a:xfrm>
            <a:prstGeom prst="rect">
              <a:avLst/>
            </a:prstGeom>
          </p:spPr>
        </p:pic>
        <p:sp>
          <p:nvSpPr>
            <p:cNvPr id="64" name="TextBox 63"/>
            <p:cNvSpPr txBox="1"/>
            <p:nvPr/>
          </p:nvSpPr>
          <p:spPr>
            <a:xfrm>
              <a:off x="3915544" y="1930550"/>
              <a:ext cx="33123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400" b="1" dirty="0" smtClean="0">
                  <a:latin typeface="Arial" pitchFamily="34" charset="0"/>
                  <a:cs typeface="Arial" pitchFamily="34" charset="0"/>
                </a:rPr>
                <a:t>= Livro de Sete Selos</a:t>
              </a:r>
              <a:endParaRPr lang="pt-BR" sz="24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8" name="Group 64"/>
          <p:cNvGrpSpPr/>
          <p:nvPr/>
        </p:nvGrpSpPr>
        <p:grpSpPr>
          <a:xfrm>
            <a:off x="467544" y="2385018"/>
            <a:ext cx="5040560" cy="971974"/>
            <a:chOff x="467544" y="2564904"/>
            <a:chExt cx="5040560" cy="971974"/>
          </a:xfrm>
        </p:grpSpPr>
        <p:sp>
          <p:nvSpPr>
            <p:cNvPr id="66" name="Left Brace 65"/>
            <p:cNvSpPr/>
            <p:nvPr/>
          </p:nvSpPr>
          <p:spPr>
            <a:xfrm rot="5400000">
              <a:off x="2807804" y="296652"/>
              <a:ext cx="432048" cy="4968552"/>
            </a:xfrm>
            <a:prstGeom prst="leftBrace">
              <a:avLst/>
            </a:prstGeom>
            <a:ln w="635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3779912" y="3121223"/>
              <a:ext cx="1080120" cy="307777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38100">
              <a:solidFill>
                <a:schemeClr val="accent6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b="1" dirty="0" smtClean="0">
                  <a:latin typeface="Arial" pitchFamily="34" charset="0"/>
                  <a:cs typeface="Arial" pitchFamily="34" charset="0"/>
                </a:rPr>
                <a:t>Parêntesis</a:t>
              </a:r>
              <a:endParaRPr lang="pt-BR" sz="1400" b="1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68" name="Picture 67" descr="Seal-1.png"/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67544" y="2996952"/>
              <a:ext cx="618996" cy="524428"/>
            </a:xfrm>
            <a:prstGeom prst="rect">
              <a:avLst/>
            </a:prstGeom>
          </p:spPr>
        </p:pic>
        <p:pic>
          <p:nvPicPr>
            <p:cNvPr id="69" name="Picture 68" descr="Seal-2.png"/>
            <p:cNvPicPr>
              <a:picLocks noChangeAspect="1"/>
            </p:cNvPicPr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971600" y="2996952"/>
              <a:ext cx="618996" cy="528726"/>
            </a:xfrm>
            <a:prstGeom prst="rect">
              <a:avLst/>
            </a:prstGeom>
          </p:spPr>
        </p:pic>
        <p:pic>
          <p:nvPicPr>
            <p:cNvPr id="70" name="Picture 69" descr="Seal-3.png"/>
            <p:cNvPicPr>
              <a:picLocks noChangeAspect="1"/>
            </p:cNvPicPr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516668" y="2996952"/>
              <a:ext cx="623295" cy="528726"/>
            </a:xfrm>
            <a:prstGeom prst="rect">
              <a:avLst/>
            </a:prstGeom>
          </p:spPr>
        </p:pic>
        <p:pic>
          <p:nvPicPr>
            <p:cNvPr id="71" name="Picture 70" descr="Seal-4.png"/>
            <p:cNvPicPr>
              <a:picLocks noChangeAspect="1"/>
            </p:cNvPicPr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051720" y="2996952"/>
              <a:ext cx="623295" cy="528726"/>
            </a:xfrm>
            <a:prstGeom prst="rect">
              <a:avLst/>
            </a:prstGeom>
          </p:spPr>
        </p:pic>
        <p:pic>
          <p:nvPicPr>
            <p:cNvPr id="72" name="Picture 71" descr="Seal-5.png"/>
            <p:cNvPicPr>
              <a:picLocks noChangeAspect="1"/>
            </p:cNvPicPr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2555776" y="2996952"/>
              <a:ext cx="618996" cy="524428"/>
            </a:xfrm>
            <a:prstGeom prst="rect">
              <a:avLst/>
            </a:prstGeom>
          </p:spPr>
        </p:pic>
        <p:pic>
          <p:nvPicPr>
            <p:cNvPr id="73" name="Picture 72" descr="Seal-6.png"/>
            <p:cNvPicPr>
              <a:picLocks noChangeAspect="1"/>
            </p:cNvPicPr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3131840" y="2996952"/>
              <a:ext cx="618996" cy="528726"/>
            </a:xfrm>
            <a:prstGeom prst="rect">
              <a:avLst/>
            </a:prstGeom>
          </p:spPr>
        </p:pic>
        <p:pic>
          <p:nvPicPr>
            <p:cNvPr id="74" name="Picture 73" descr="Seal-7.png"/>
            <p:cNvPicPr>
              <a:picLocks noChangeAspect="1"/>
            </p:cNvPicPr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4859084" y="3012450"/>
              <a:ext cx="618996" cy="524428"/>
            </a:xfrm>
            <a:prstGeom prst="rect">
              <a:avLst/>
            </a:prstGeom>
          </p:spPr>
        </p:pic>
      </p:grpSp>
      <p:sp>
        <p:nvSpPr>
          <p:cNvPr id="51" name="TextBox 50"/>
          <p:cNvSpPr txBox="1"/>
          <p:nvPr/>
        </p:nvSpPr>
        <p:spPr>
          <a:xfrm>
            <a:off x="2391728" y="6237312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latin typeface="Arial Black" pitchFamily="34" charset="0"/>
              </a:rPr>
              <a:t>Apocalipse 6 - 18</a:t>
            </a:r>
            <a:endParaRPr lang="pt-BR" sz="2400" dirty="0">
              <a:latin typeface="Arial Black" pitchFamily="34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179512" y="3645024"/>
            <a:ext cx="7200800" cy="1368152"/>
          </a:xfrm>
          <a:prstGeom prst="rect">
            <a:avLst/>
          </a:prstGeom>
          <a:noFill/>
          <a:ln w="635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_previe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142999" y="-1395537"/>
            <a:ext cx="6858001" cy="964907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600200"/>
            <a:ext cx="7272808" cy="4997152"/>
          </a:xfrm>
        </p:spPr>
        <p:txBody>
          <a:bodyPr>
            <a:noAutofit/>
          </a:bodyPr>
          <a:lstStyle/>
          <a:p>
            <a:pPr algn="ctr"/>
            <a:r>
              <a:rPr lang="pt-BR" b="1" i="1" baseline="30000" dirty="0" smtClean="0"/>
              <a:t>3</a:t>
            </a:r>
            <a:r>
              <a:rPr lang="pt-BR" b="1" i="1" dirty="0" smtClean="0"/>
              <a:t>E darei poder às minhas duas testemunhas, e profetizarão por mil duzentos e sessenta dias, vestidas de saco.</a:t>
            </a:r>
            <a:r>
              <a:rPr lang="pt-BR" b="1" i="1" baseline="30000" dirty="0" smtClean="0"/>
              <a:t> 4</a:t>
            </a:r>
            <a:r>
              <a:rPr lang="pt-BR" b="1" i="1" dirty="0" smtClean="0"/>
              <a:t>Estas são </a:t>
            </a:r>
            <a:r>
              <a:rPr lang="pt-BR" b="1" i="1" u="sng" dirty="0" smtClean="0"/>
              <a:t>as duas oliveiras e os dois castiçais</a:t>
            </a:r>
            <a:r>
              <a:rPr lang="pt-BR" b="1" i="1" dirty="0" smtClean="0"/>
              <a:t> que estão diante do Deus da terra.</a:t>
            </a:r>
            <a:r>
              <a:rPr lang="pt-BR" b="1" i="1" baseline="30000" dirty="0" smtClean="0"/>
              <a:t> </a:t>
            </a:r>
          </a:p>
          <a:p>
            <a:pPr algn="ctr"/>
            <a:endParaRPr lang="pt-BR" b="1" i="1" baseline="30000" dirty="0" smtClean="0"/>
          </a:p>
          <a:p>
            <a:r>
              <a:rPr lang="pt-BR" b="1" dirty="0" smtClean="0"/>
              <a:t>Fala sobre os trechos em Zacarias 4:1-11.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3528" y="188640"/>
            <a:ext cx="8496944" cy="1200329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742950" indent="-742950" algn="ctr">
              <a:buAutoNum type="arabicPeriod" startAt="3"/>
            </a:pPr>
            <a:r>
              <a:rPr lang="pt-BR" sz="3600" b="1" dirty="0" smtClean="0"/>
              <a:t>Fortalecimento e Consolo (10:1 - 11:14)</a:t>
            </a:r>
          </a:p>
          <a:p>
            <a:pPr marL="742950" indent="-742950" algn="ctr"/>
            <a:r>
              <a:rPr lang="pt-BR" sz="3600" b="1" dirty="0" smtClean="0"/>
              <a:t>d.  Duração dos Dois Testemunhos (11:3-12)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_previe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142999" y="-1395537"/>
            <a:ext cx="6858001" cy="964907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600200"/>
            <a:ext cx="7272808" cy="4997152"/>
          </a:xfrm>
        </p:spPr>
        <p:txBody>
          <a:bodyPr>
            <a:noAutofit/>
          </a:bodyPr>
          <a:lstStyle/>
          <a:p>
            <a:pPr algn="ctr"/>
            <a:r>
              <a:rPr lang="pt-BR" b="1" i="1" baseline="30000" dirty="0" smtClean="0"/>
              <a:t>5</a:t>
            </a:r>
            <a:r>
              <a:rPr lang="pt-BR" b="1" i="1" dirty="0" smtClean="0"/>
              <a:t>E, se alguém lhes quiser fazer mal, fogo sairá da sua boca, e devorará os seus inimigos; e, se alguém lhes quiser fazer mal, importa que assim seja morto.</a:t>
            </a:r>
            <a:r>
              <a:rPr lang="pt-BR" b="1" i="1" baseline="30000" dirty="0" smtClean="0"/>
              <a:t> 6</a:t>
            </a:r>
            <a:r>
              <a:rPr lang="pt-BR" b="1" i="1" dirty="0" smtClean="0"/>
              <a:t>Estes têm poder para fechar o céu, para que não chova, nos dias da sua profecia; e têm poder sobre as águas para convertê-las em sangue, e para ferir a terra com toda a sorte de pragas, todas quantas vezes quiserem.</a:t>
            </a:r>
            <a:r>
              <a:rPr lang="pt-BR" b="1" i="1" baseline="30000" dirty="0" smtClean="0"/>
              <a:t>  </a:t>
            </a:r>
            <a:endParaRPr lang="pt-BR" b="1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323528" y="188640"/>
            <a:ext cx="8496944" cy="1200329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742950" indent="-742950" algn="ctr">
              <a:buAutoNum type="arabicPeriod" startAt="3"/>
            </a:pPr>
            <a:r>
              <a:rPr lang="pt-BR" sz="3600" b="1" dirty="0" smtClean="0"/>
              <a:t>Fortalecimento e Consolo (10:1 - 11:14)</a:t>
            </a:r>
          </a:p>
          <a:p>
            <a:pPr marL="742950" indent="-742950" algn="ctr"/>
            <a:r>
              <a:rPr lang="pt-BR" sz="3600" b="1" dirty="0" smtClean="0"/>
              <a:t>d.  Duração dos Dois Testemunhos (11:3-12)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_previe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142999" y="-1395537"/>
            <a:ext cx="6858001" cy="964907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600200"/>
            <a:ext cx="7272808" cy="4525963"/>
          </a:xfrm>
        </p:spPr>
        <p:txBody>
          <a:bodyPr>
            <a:noAutofit/>
          </a:bodyPr>
          <a:lstStyle/>
          <a:p>
            <a:pPr algn="ctr"/>
            <a:r>
              <a:rPr lang="pt-BR" b="1" i="1" baseline="30000" dirty="0" smtClean="0"/>
              <a:t>7</a:t>
            </a:r>
            <a:r>
              <a:rPr lang="pt-BR" b="1" i="1" dirty="0" smtClean="0"/>
              <a:t>E, quando acabarem o seu testemunho, a besta que sobe do abismo lhes fará guerra, e os vencerá, e os matará.</a:t>
            </a:r>
            <a:r>
              <a:rPr lang="pt-BR" b="1" i="1" baseline="30000" dirty="0" smtClean="0"/>
              <a:t> 8</a:t>
            </a:r>
            <a:r>
              <a:rPr lang="pt-BR" b="1" i="1" dirty="0" smtClean="0"/>
              <a:t>E jazerão os seus corpos mortos na praça da grande cidade que espiritualmente se chama Sodoma e Egito, onde o nosso Senhor também foi crucificado.</a:t>
            </a:r>
            <a:r>
              <a:rPr lang="pt-BR" b="1" i="1" baseline="30000" dirty="0" smtClean="0"/>
              <a:t> 9</a:t>
            </a:r>
            <a:r>
              <a:rPr lang="pt-BR" b="1" i="1" dirty="0" smtClean="0"/>
              <a:t>E homens de vários povos, e tribos, e línguas, e nações verão seus corpos mortos por três dias e meio, e não permitirão que os seus corpos mortos sejam postos em sepulcros.</a:t>
            </a:r>
          </a:p>
          <a:p>
            <a:pPr algn="ctr"/>
            <a:endParaRPr lang="pt-BR" b="1" i="1" baseline="300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323528" y="188640"/>
            <a:ext cx="8496944" cy="1200329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742950" indent="-742950" algn="ctr">
              <a:buAutoNum type="arabicPeriod" startAt="3"/>
            </a:pPr>
            <a:r>
              <a:rPr lang="pt-BR" sz="3600" b="1" dirty="0" smtClean="0"/>
              <a:t>Fortalecimento e Consolo (10:1 - 11:14)</a:t>
            </a:r>
          </a:p>
          <a:p>
            <a:pPr marL="742950" indent="-742950" algn="ctr"/>
            <a:r>
              <a:rPr lang="pt-BR" sz="3600" b="1" dirty="0" smtClean="0"/>
              <a:t>d.  Duração dos Dois Testemunhos (11:3-12)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_previe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142999" y="-1395537"/>
            <a:ext cx="6858001" cy="964907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600200"/>
            <a:ext cx="7272808" cy="4525963"/>
          </a:xfrm>
        </p:spPr>
        <p:txBody>
          <a:bodyPr>
            <a:noAutofit/>
          </a:bodyPr>
          <a:lstStyle/>
          <a:p>
            <a:pPr algn="ctr"/>
            <a:r>
              <a:rPr lang="pt-BR" b="1" i="1" baseline="30000" dirty="0" smtClean="0"/>
              <a:t>10</a:t>
            </a:r>
            <a:r>
              <a:rPr lang="pt-BR" b="1" i="1" dirty="0" smtClean="0"/>
              <a:t>E os que habitam na terra se regozijarão sobre eles, e se alegrarão, e mandarão presentes uns aos outros; porquanto estes dois profetas tinham atormentado os que habitam sobre a terra.</a:t>
            </a:r>
            <a:r>
              <a:rPr lang="pt-BR" b="1" i="1" baseline="30000" dirty="0" smtClean="0"/>
              <a:t> 11</a:t>
            </a:r>
            <a:r>
              <a:rPr lang="pt-BR" b="1" i="1" dirty="0" smtClean="0"/>
              <a:t>E depois daqueles três dias e meio o espírito de vida, vindo de Deus, entrou neles; e puseram-se sobre seus pés, e caiu grande temor sobre os que os viram.</a:t>
            </a:r>
            <a:r>
              <a:rPr lang="pt-BR" b="1" i="1" baseline="30000" dirty="0" smtClean="0"/>
              <a:t> 12</a:t>
            </a:r>
            <a:r>
              <a:rPr lang="pt-BR" b="1" i="1" dirty="0" smtClean="0"/>
              <a:t>E ouviram uma grande voz do céu, que lhes dizia: Subi para aqui. E subiram ao céu em uma nuvem; e os seus inimigos os viram.</a:t>
            </a:r>
            <a:r>
              <a:rPr lang="pt-BR" b="1" i="1" baseline="30000" dirty="0" smtClean="0"/>
              <a:t>  </a:t>
            </a:r>
            <a:endParaRPr lang="pt-BR" b="1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323528" y="188640"/>
            <a:ext cx="8496944" cy="1200329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742950" indent="-742950" algn="ctr">
              <a:buAutoNum type="arabicPeriod" startAt="3"/>
            </a:pPr>
            <a:r>
              <a:rPr lang="pt-BR" sz="3600" b="1" dirty="0" smtClean="0"/>
              <a:t>Fortalecimento e Consolo (10:1 - 11:14)</a:t>
            </a:r>
          </a:p>
          <a:p>
            <a:pPr marL="742950" indent="-742950" algn="ctr"/>
            <a:r>
              <a:rPr lang="pt-BR" sz="3600" b="1" dirty="0" smtClean="0"/>
              <a:t>d.  Duração dos Dois Testemunhos (11:3-12)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_previe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142999" y="-1395537"/>
            <a:ext cx="6858001" cy="964907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600200"/>
            <a:ext cx="7272808" cy="4525963"/>
          </a:xfrm>
        </p:spPr>
        <p:txBody>
          <a:bodyPr>
            <a:noAutofit/>
          </a:bodyPr>
          <a:lstStyle/>
          <a:p>
            <a:pPr algn="ctr"/>
            <a:r>
              <a:rPr lang="pt-BR" b="1" i="1" baseline="30000" dirty="0" smtClean="0"/>
              <a:t> 13</a:t>
            </a:r>
            <a:r>
              <a:rPr lang="pt-BR" b="1" i="1" dirty="0" smtClean="0"/>
              <a:t>E naquela mesma hora houve um grande terremoto, e caiu a décima parte da cidade, e no terremoto foram mortos sete mil homens; e os demais ficaram muito atemorizados, e deram glória ao Deus do céu.</a:t>
            </a:r>
            <a:r>
              <a:rPr lang="pt-BR" b="1" i="1" baseline="30000" dirty="0" smtClean="0"/>
              <a:t> 14</a:t>
            </a:r>
            <a:r>
              <a:rPr lang="pt-BR" b="1" i="1" dirty="0" smtClean="0"/>
              <a:t>É passado o segundo ai; eis que o terceiro ai cedo virá.</a:t>
            </a:r>
            <a:r>
              <a:rPr lang="pt-BR" b="1" i="1" baseline="30000" dirty="0" smtClean="0"/>
              <a:t>  </a:t>
            </a:r>
            <a:endParaRPr lang="pt-BR" b="1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323528" y="188640"/>
            <a:ext cx="8496944" cy="1200329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742950" indent="-742950" algn="ctr">
              <a:buAutoNum type="arabicPeriod" startAt="3"/>
            </a:pPr>
            <a:r>
              <a:rPr lang="pt-BR" sz="3600" b="1" dirty="0" smtClean="0"/>
              <a:t>Fortalecimento e Consolo (10:1 - 11:14)</a:t>
            </a:r>
          </a:p>
          <a:p>
            <a:pPr marL="742950" indent="-742950" algn="ctr"/>
            <a:r>
              <a:rPr lang="pt-BR" sz="3600" b="1" dirty="0" smtClean="0"/>
              <a:t>e.  O Segundo Ai É Passado (11:13-14)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_previe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142999" y="-1395537"/>
            <a:ext cx="6858001" cy="96490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600200"/>
            <a:ext cx="7344816" cy="4525963"/>
          </a:xfrm>
        </p:spPr>
        <p:txBody>
          <a:bodyPr>
            <a:noAutofit/>
          </a:bodyPr>
          <a:lstStyle/>
          <a:p>
            <a:pPr algn="ctr"/>
            <a:r>
              <a:rPr lang="pt-BR" b="1" i="1" baseline="30000" dirty="0" smtClean="0"/>
              <a:t>15</a:t>
            </a:r>
            <a:r>
              <a:rPr lang="pt-BR" b="1" i="1" dirty="0" smtClean="0"/>
              <a:t>E o sétimo anjo tocou a sua trombeta, e houve no céu grandes vozes, que diziam: Os reinos do mundo vieram a ser de nosso Senhor e do seu Cristo, e ele reinará para todo o sempre.</a:t>
            </a:r>
            <a:r>
              <a:rPr lang="pt-BR" b="1" i="1" baseline="30000" dirty="0" smtClean="0"/>
              <a:t> 16</a:t>
            </a:r>
            <a:r>
              <a:rPr lang="pt-BR" b="1" i="1" dirty="0" smtClean="0"/>
              <a:t>E os vinte e quatro anciãos, que estão assentados em seus tronos diante de Deus, prostraram-se sobre seus rostos e adoraram a Deus,</a:t>
            </a:r>
            <a:r>
              <a:rPr lang="pt-BR" b="1" i="1" baseline="30000" dirty="0" smtClean="0"/>
              <a:t> 17</a:t>
            </a:r>
            <a:r>
              <a:rPr lang="pt-BR" b="1" i="1" dirty="0" smtClean="0"/>
              <a:t>Dizendo: Graças te damos, Senhor Deus Todo-Poderoso, que és, e que eras, e que hás de vir, que tomaste o teu grande poder, e reinaste.</a:t>
            </a:r>
            <a:r>
              <a:rPr lang="pt-BR" b="1" i="1" baseline="30000" dirty="0" smtClean="0"/>
              <a:t>  </a:t>
            </a:r>
            <a:endParaRPr lang="pt-BR" b="1" dirty="0" smtClean="0"/>
          </a:p>
        </p:txBody>
      </p:sp>
      <p:sp>
        <p:nvSpPr>
          <p:cNvPr id="5" name="Rectangle 4"/>
          <p:cNvSpPr/>
          <p:nvPr/>
        </p:nvSpPr>
        <p:spPr>
          <a:xfrm>
            <a:off x="144016" y="458088"/>
            <a:ext cx="8892480" cy="738664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4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A Sétima Trombeta (11:15-19)</a:t>
            </a:r>
          </a:p>
        </p:txBody>
      </p:sp>
      <p:pic>
        <p:nvPicPr>
          <p:cNvPr id="7" name="Picture 6" descr="Trom-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8596" y="517684"/>
            <a:ext cx="883820" cy="6628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_previe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142999" y="-1395537"/>
            <a:ext cx="6858001" cy="96490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600200"/>
            <a:ext cx="7344816" cy="4525963"/>
          </a:xfrm>
        </p:spPr>
        <p:txBody>
          <a:bodyPr>
            <a:noAutofit/>
          </a:bodyPr>
          <a:lstStyle/>
          <a:p>
            <a:pPr algn="ctr"/>
            <a:r>
              <a:rPr lang="pt-BR" b="1" i="1" baseline="30000" dirty="0" smtClean="0"/>
              <a:t>18</a:t>
            </a:r>
            <a:r>
              <a:rPr lang="pt-BR" b="1" i="1" dirty="0" smtClean="0"/>
              <a:t>E iraram-se as nações, e veio a tua ira, e o tempo dos mortos, para que sejam julgados, e o tempo de dares o galardão aos profetas, teus servos, e aos santos, e aos que temem o teu nome, a pequenos e a grandes, e o tempo de destruíres os que destroem a terra.</a:t>
            </a:r>
            <a:r>
              <a:rPr lang="pt-BR" b="1" i="1" baseline="30000" dirty="0" smtClean="0"/>
              <a:t> 19</a:t>
            </a:r>
            <a:r>
              <a:rPr lang="pt-BR" b="1" i="1" dirty="0" smtClean="0"/>
              <a:t>E abriu-se no céu o templo de Deus, e a arca da sua aliança foi vista no seu templo; e houve relâmpagos, e vozes, e trovões, e terremotos e grande saraiva.</a:t>
            </a:r>
            <a:endParaRPr lang="pt-BR" b="1" dirty="0" smtClean="0"/>
          </a:p>
        </p:txBody>
      </p:sp>
      <p:sp>
        <p:nvSpPr>
          <p:cNvPr id="5" name="Rectangle 4"/>
          <p:cNvSpPr/>
          <p:nvPr/>
        </p:nvSpPr>
        <p:spPr>
          <a:xfrm>
            <a:off x="144016" y="458088"/>
            <a:ext cx="8892480" cy="738664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4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A Sétima Trombeta (11:15-19)</a:t>
            </a:r>
          </a:p>
        </p:txBody>
      </p:sp>
      <p:pic>
        <p:nvPicPr>
          <p:cNvPr id="7" name="Picture 6" descr="Trom-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8596" y="517684"/>
            <a:ext cx="883820" cy="6628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241006" y="44624"/>
            <a:ext cx="46380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Sete Trombetas</a:t>
            </a:r>
            <a:endParaRPr lang="pt-BR" sz="5400" b="1" cap="none" spc="0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pSp>
        <p:nvGrpSpPr>
          <p:cNvPr id="3" name="Group 59"/>
          <p:cNvGrpSpPr/>
          <p:nvPr/>
        </p:nvGrpSpPr>
        <p:grpSpPr>
          <a:xfrm>
            <a:off x="251520" y="2281404"/>
            <a:ext cx="8640960" cy="1446750"/>
            <a:chOff x="827584" y="3861050"/>
            <a:chExt cx="6418708" cy="1171177"/>
          </a:xfrm>
        </p:grpSpPr>
        <p:sp>
          <p:nvSpPr>
            <p:cNvPr id="22" name="Left Brace 21"/>
            <p:cNvSpPr/>
            <p:nvPr/>
          </p:nvSpPr>
          <p:spPr>
            <a:xfrm rot="5400000">
              <a:off x="3779913" y="908721"/>
              <a:ext cx="432046" cy="6336704"/>
            </a:xfrm>
            <a:prstGeom prst="leftBrace">
              <a:avLst/>
            </a:prstGeom>
            <a:ln w="635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4" name="Group 52"/>
            <p:cNvGrpSpPr/>
            <p:nvPr/>
          </p:nvGrpSpPr>
          <p:grpSpPr>
            <a:xfrm>
              <a:off x="971600" y="4221088"/>
              <a:ext cx="2664296" cy="655569"/>
              <a:chOff x="1547664" y="4221088"/>
              <a:chExt cx="2664296" cy="655569"/>
            </a:xfrm>
          </p:grpSpPr>
          <p:pic>
            <p:nvPicPr>
              <p:cNvPr id="34" name="Picture 33" descr="Trom-1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547664" y="4221088"/>
                <a:ext cx="869890" cy="655569"/>
              </a:xfrm>
              <a:prstGeom prst="rect">
                <a:avLst/>
              </a:prstGeom>
            </p:spPr>
          </p:pic>
          <p:pic>
            <p:nvPicPr>
              <p:cNvPr id="35" name="Picture 34" descr="Trom-2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2195736" y="4221088"/>
                <a:ext cx="874092" cy="655569"/>
              </a:xfrm>
              <a:prstGeom prst="rect">
                <a:avLst/>
              </a:prstGeom>
            </p:spPr>
          </p:pic>
          <p:pic>
            <p:nvPicPr>
              <p:cNvPr id="36" name="Picture 35" descr="Trom-3.png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2773318" y="4221088"/>
                <a:ext cx="869890" cy="655569"/>
              </a:xfrm>
              <a:prstGeom prst="rect">
                <a:avLst/>
              </a:prstGeom>
            </p:spPr>
          </p:pic>
          <p:pic>
            <p:nvPicPr>
              <p:cNvPr id="37" name="Picture 36" descr="Trom-4.png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3337868" y="4221088"/>
                <a:ext cx="874092" cy="655569"/>
              </a:xfrm>
              <a:prstGeom prst="rect">
                <a:avLst/>
              </a:prstGeom>
            </p:spPr>
          </p:pic>
        </p:grpSp>
        <p:grpSp>
          <p:nvGrpSpPr>
            <p:cNvPr id="5" name="Group 54"/>
            <p:cNvGrpSpPr/>
            <p:nvPr/>
          </p:nvGrpSpPr>
          <p:grpSpPr>
            <a:xfrm>
              <a:off x="4057948" y="4221088"/>
              <a:ext cx="1450156" cy="655569"/>
              <a:chOff x="3913932" y="4221088"/>
              <a:chExt cx="1450156" cy="655569"/>
            </a:xfrm>
          </p:grpSpPr>
          <p:pic>
            <p:nvPicPr>
              <p:cNvPr id="38" name="Picture 37" descr="Trom-5.png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3913932" y="4221088"/>
                <a:ext cx="874092" cy="651367"/>
              </a:xfrm>
              <a:prstGeom prst="rect">
                <a:avLst/>
              </a:prstGeom>
            </p:spPr>
          </p:pic>
          <p:pic>
            <p:nvPicPr>
              <p:cNvPr id="39" name="Picture 38" descr="Trom-6.png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4494198" y="4221088"/>
                <a:ext cx="869890" cy="655569"/>
              </a:xfrm>
              <a:prstGeom prst="rect">
                <a:avLst/>
              </a:prstGeom>
            </p:spPr>
          </p:pic>
        </p:grpSp>
        <p:pic>
          <p:nvPicPr>
            <p:cNvPr id="40" name="Picture 39" descr="Trom-7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372200" y="4149080"/>
              <a:ext cx="874092" cy="655569"/>
            </a:xfrm>
            <a:prstGeom prst="rect">
              <a:avLst/>
            </a:prstGeom>
          </p:spPr>
        </p:pic>
        <p:sp>
          <p:nvSpPr>
            <p:cNvPr id="42" name="TextBox 41"/>
            <p:cNvSpPr txBox="1"/>
            <p:nvPr/>
          </p:nvSpPr>
          <p:spPr>
            <a:xfrm>
              <a:off x="5436096" y="4437112"/>
              <a:ext cx="1080120" cy="307777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38100">
              <a:solidFill>
                <a:schemeClr val="accent6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b="1" dirty="0" smtClean="0">
                  <a:latin typeface="Arial" pitchFamily="34" charset="0"/>
                  <a:cs typeface="Arial" pitchFamily="34" charset="0"/>
                </a:rPr>
                <a:t>Parêntesis</a:t>
              </a:r>
              <a:endParaRPr lang="pt-BR" sz="14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3563888" y="4437112"/>
              <a:ext cx="576064" cy="307777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38100">
              <a:solidFill>
                <a:schemeClr val="accent6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b="1" dirty="0" err="1" smtClean="0">
                  <a:latin typeface="Arial" pitchFamily="34" charset="0"/>
                  <a:cs typeface="Arial" pitchFamily="34" charset="0"/>
                </a:rPr>
                <a:t>Parê</a:t>
              </a:r>
              <a:endParaRPr lang="pt-BR" sz="14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" name="Right Bracket 51"/>
            <p:cNvSpPr/>
            <p:nvPr/>
          </p:nvSpPr>
          <p:spPr>
            <a:xfrm rot="5400000">
              <a:off x="5548300" y="3412047"/>
              <a:ext cx="360040" cy="2880320"/>
            </a:xfrm>
            <a:prstGeom prst="rightBracket">
              <a:avLst/>
            </a:prstGeom>
            <a:ln w="508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2391728" y="6237312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latin typeface="Arial Black" pitchFamily="34" charset="0"/>
              </a:rPr>
              <a:t>Apocalipse 8:1 – 11:19</a:t>
            </a:r>
            <a:endParaRPr lang="pt-BR" sz="2400" dirty="0">
              <a:latin typeface="Arial Black" pitchFamily="34" charset="0"/>
            </a:endParaRPr>
          </a:p>
        </p:txBody>
      </p:sp>
      <p:pic>
        <p:nvPicPr>
          <p:cNvPr id="53" name="Picture 52" descr="Seal-7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912964" y="1196752"/>
            <a:ext cx="1123052" cy="951476"/>
          </a:xfrm>
          <a:prstGeom prst="rect">
            <a:avLst/>
          </a:prstGeom>
        </p:spPr>
      </p:pic>
      <p:pic>
        <p:nvPicPr>
          <p:cNvPr id="55" name="Picture 54" descr="meteor_garden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03148" y="4282892"/>
            <a:ext cx="1018868" cy="764150"/>
          </a:xfrm>
          <a:prstGeom prst="rect">
            <a:avLst/>
          </a:prstGeom>
        </p:spPr>
      </p:pic>
      <p:pic>
        <p:nvPicPr>
          <p:cNvPr id="58" name="Picture 57" descr="apocalipse (3)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331640" y="4301942"/>
            <a:ext cx="967095" cy="746805"/>
          </a:xfrm>
          <a:prstGeom prst="rect">
            <a:avLst/>
          </a:prstGeom>
        </p:spPr>
      </p:pic>
      <p:pic>
        <p:nvPicPr>
          <p:cNvPr id="60" name="Picture 59" descr="asteróide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267744" y="4301560"/>
            <a:ext cx="1023982" cy="767987"/>
          </a:xfrm>
          <a:prstGeom prst="rect">
            <a:avLst/>
          </a:prstGeom>
        </p:spPr>
      </p:pic>
      <p:grpSp>
        <p:nvGrpSpPr>
          <p:cNvPr id="62" name="Group 61"/>
          <p:cNvGrpSpPr/>
          <p:nvPr/>
        </p:nvGrpSpPr>
        <p:grpSpPr>
          <a:xfrm>
            <a:off x="3203848" y="4324420"/>
            <a:ext cx="945556" cy="730284"/>
            <a:chOff x="2915816" y="4653136"/>
            <a:chExt cx="1296144" cy="1008112"/>
          </a:xfrm>
        </p:grpSpPr>
        <p:sp>
          <p:nvSpPr>
            <p:cNvPr id="65" name="Rectangle 64"/>
            <p:cNvSpPr/>
            <p:nvPr/>
          </p:nvSpPr>
          <p:spPr>
            <a:xfrm>
              <a:off x="2915816" y="4653136"/>
              <a:ext cx="1296144" cy="100811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75" name="Picture 74" descr="Untitled9.png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482355" y="4869160"/>
              <a:ext cx="720080" cy="581883"/>
            </a:xfrm>
            <a:prstGeom prst="rect">
              <a:avLst/>
            </a:prstGeom>
          </p:spPr>
        </p:pic>
        <p:pic>
          <p:nvPicPr>
            <p:cNvPr id="76" name="Picture 75" descr="GC sun darkened.jpg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987824" y="4797152"/>
              <a:ext cx="576064" cy="576064"/>
            </a:xfrm>
            <a:prstGeom prst="rect">
              <a:avLst/>
            </a:prstGeom>
          </p:spPr>
        </p:pic>
      </p:grpSp>
      <p:sp>
        <p:nvSpPr>
          <p:cNvPr id="77" name="TextBox 76"/>
          <p:cNvSpPr txBox="1"/>
          <p:nvPr/>
        </p:nvSpPr>
        <p:spPr>
          <a:xfrm>
            <a:off x="1058466" y="4503108"/>
            <a:ext cx="266429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</a:t>
            </a:r>
            <a:r>
              <a:rPr lang="pt-BR" b="1" baseline="30000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ª </a:t>
            </a:r>
            <a:r>
              <a:rPr lang="pt-BR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Parte</a:t>
            </a:r>
            <a:endParaRPr lang="pt-BR" dirty="0"/>
          </a:p>
        </p:txBody>
      </p:sp>
      <p:pic>
        <p:nvPicPr>
          <p:cNvPr id="78" name="Picture 77" descr="Untitled12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4644008" y="4354900"/>
            <a:ext cx="879968" cy="706437"/>
          </a:xfrm>
          <a:prstGeom prst="rect">
            <a:avLst/>
          </a:prstGeom>
        </p:spPr>
      </p:pic>
      <p:pic>
        <p:nvPicPr>
          <p:cNvPr id="79" name="Picture 78" descr="estudo bíblico as sete taças do apaocalipse.jp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7812360" y="4282892"/>
            <a:ext cx="960451" cy="726023"/>
          </a:xfrm>
          <a:prstGeom prst="rect">
            <a:avLst/>
          </a:prstGeom>
        </p:spPr>
      </p:pic>
      <p:pic>
        <p:nvPicPr>
          <p:cNvPr id="80" name="Picture 79" descr="Untitledd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5542012" y="4369758"/>
            <a:ext cx="1023984" cy="709074"/>
          </a:xfrm>
          <a:prstGeom prst="rect">
            <a:avLst/>
          </a:prstGeom>
        </p:spPr>
      </p:pic>
      <p:sp>
        <p:nvSpPr>
          <p:cNvPr id="82" name="TextBox 81"/>
          <p:cNvSpPr txBox="1"/>
          <p:nvPr/>
        </p:nvSpPr>
        <p:spPr>
          <a:xfrm>
            <a:off x="5621176" y="4491919"/>
            <a:ext cx="840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Ai</a:t>
            </a:r>
            <a:endParaRPr lang="pt-BR" sz="2400" dirty="0"/>
          </a:p>
        </p:txBody>
      </p:sp>
      <p:sp>
        <p:nvSpPr>
          <p:cNvPr id="83" name="TextBox 82"/>
          <p:cNvSpPr txBox="1"/>
          <p:nvPr/>
        </p:nvSpPr>
        <p:spPr>
          <a:xfrm>
            <a:off x="4667250" y="4479866"/>
            <a:ext cx="840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Ai</a:t>
            </a:r>
            <a:endParaRPr lang="pt-BR" sz="2400" dirty="0"/>
          </a:p>
        </p:txBody>
      </p:sp>
      <p:sp>
        <p:nvSpPr>
          <p:cNvPr id="84" name="TextBox 83"/>
          <p:cNvSpPr txBox="1"/>
          <p:nvPr/>
        </p:nvSpPr>
        <p:spPr>
          <a:xfrm>
            <a:off x="7889832" y="4412050"/>
            <a:ext cx="840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Ai</a:t>
            </a:r>
            <a:endParaRPr lang="pt-BR" sz="2400" dirty="0"/>
          </a:p>
        </p:txBody>
      </p:sp>
      <p:sp>
        <p:nvSpPr>
          <p:cNvPr id="86" name="TextBox 85"/>
          <p:cNvSpPr txBox="1"/>
          <p:nvPr/>
        </p:nvSpPr>
        <p:spPr>
          <a:xfrm>
            <a:off x="247194" y="3789040"/>
            <a:ext cx="1202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hangingPunct="0">
              <a:spcBef>
                <a:spcPts val="0"/>
              </a:spcBef>
              <a:spcAft>
                <a:spcPts val="0"/>
              </a:spcAft>
              <a:tabLst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48006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</a:pPr>
            <a:r>
              <a:rPr lang="pt-BR" b="1" kern="50" dirty="0" smtClean="0">
                <a:solidFill>
                  <a:srgbClr val="000000"/>
                </a:solidFill>
                <a:ea typeface="Times New Roman"/>
              </a:rPr>
              <a:t> Plantas</a:t>
            </a:r>
            <a:endParaRPr lang="pt-BR" b="1" dirty="0"/>
          </a:p>
        </p:txBody>
      </p:sp>
      <p:sp>
        <p:nvSpPr>
          <p:cNvPr id="87" name="TextBox 86"/>
          <p:cNvSpPr txBox="1"/>
          <p:nvPr/>
        </p:nvSpPr>
        <p:spPr>
          <a:xfrm>
            <a:off x="1349892" y="3789040"/>
            <a:ext cx="955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hangingPunct="0">
              <a:spcBef>
                <a:spcPts val="0"/>
              </a:spcBef>
              <a:spcAft>
                <a:spcPts val="0"/>
              </a:spcAft>
              <a:tabLst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48006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</a:pPr>
            <a:r>
              <a:rPr lang="pt-BR" b="1" kern="50" dirty="0" smtClean="0">
                <a:solidFill>
                  <a:srgbClr val="000000"/>
                </a:solidFill>
                <a:ea typeface="Times New Roman"/>
              </a:rPr>
              <a:t>Mar</a:t>
            </a:r>
            <a:endParaRPr lang="pt-BR" b="1" dirty="0"/>
          </a:p>
        </p:txBody>
      </p:sp>
      <p:sp>
        <p:nvSpPr>
          <p:cNvPr id="88" name="TextBox 87"/>
          <p:cNvSpPr txBox="1"/>
          <p:nvPr/>
        </p:nvSpPr>
        <p:spPr>
          <a:xfrm>
            <a:off x="2252246" y="3789040"/>
            <a:ext cx="1023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hangingPunct="0">
              <a:spcBef>
                <a:spcPts val="0"/>
              </a:spcBef>
              <a:spcAft>
                <a:spcPts val="0"/>
              </a:spcAft>
              <a:tabLst>
                <a:tab pos="27305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48006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</a:pPr>
            <a:r>
              <a:rPr lang="pt-BR" b="1" kern="50" dirty="0" smtClean="0">
                <a:solidFill>
                  <a:srgbClr val="000000"/>
                </a:solidFill>
                <a:ea typeface="Times New Roman"/>
              </a:rPr>
              <a:t>Águas</a:t>
            </a:r>
            <a:endParaRPr lang="pt-BR" b="1" dirty="0"/>
          </a:p>
        </p:txBody>
      </p:sp>
      <p:sp>
        <p:nvSpPr>
          <p:cNvPr id="89" name="TextBox 88"/>
          <p:cNvSpPr txBox="1"/>
          <p:nvPr/>
        </p:nvSpPr>
        <p:spPr>
          <a:xfrm>
            <a:off x="3208588" y="3789040"/>
            <a:ext cx="859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hangingPunct="0">
              <a:spcBef>
                <a:spcPts val="0"/>
              </a:spcBef>
              <a:spcAft>
                <a:spcPts val="0"/>
              </a:spcAft>
              <a:tabLst>
                <a:tab pos="27305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48006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</a:pPr>
            <a:r>
              <a:rPr lang="pt-BR" b="1" kern="50" dirty="0" smtClean="0">
                <a:solidFill>
                  <a:srgbClr val="000000"/>
                </a:solidFill>
                <a:ea typeface="Times New Roman"/>
              </a:rPr>
              <a:t>Luz</a:t>
            </a:r>
            <a:endParaRPr lang="en-US" sz="1600" b="1" kern="50" dirty="0" smtClean="0">
              <a:ea typeface="Times New Roman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3779912" y="3356992"/>
            <a:ext cx="1153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hangingPunct="0">
              <a:spcBef>
                <a:spcPts val="0"/>
              </a:spcBef>
              <a:spcAft>
                <a:spcPts val="0"/>
              </a:spcAft>
              <a:tabLst>
                <a:tab pos="263525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48006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</a:pPr>
            <a:r>
              <a:rPr lang="pt-BR" b="1" kern="50" dirty="0" smtClean="0">
                <a:solidFill>
                  <a:srgbClr val="000000"/>
                </a:solidFill>
                <a:ea typeface="Times New Roman"/>
              </a:rPr>
              <a:t>Ai,Ai,Ai</a:t>
            </a:r>
            <a:endParaRPr lang="en-US" sz="1600" b="1" kern="50" dirty="0" smtClean="0">
              <a:ea typeface="Times New Roman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4413126" y="3779748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hangingPunct="0">
              <a:spcBef>
                <a:spcPts val="0"/>
              </a:spcBef>
              <a:spcAft>
                <a:spcPts val="0"/>
              </a:spcAft>
              <a:tabLst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48006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</a:pPr>
            <a:r>
              <a:rPr lang="pt-BR" b="1" kern="50" dirty="0" smtClean="0">
                <a:solidFill>
                  <a:srgbClr val="000000"/>
                </a:solidFill>
                <a:ea typeface="Times New Roman"/>
              </a:rPr>
              <a:t>Gafanhotos</a:t>
            </a:r>
            <a:endParaRPr lang="pt-BR" b="1" dirty="0"/>
          </a:p>
        </p:txBody>
      </p:sp>
      <p:sp>
        <p:nvSpPr>
          <p:cNvPr id="92" name="TextBox 91"/>
          <p:cNvSpPr txBox="1"/>
          <p:nvPr/>
        </p:nvSpPr>
        <p:spPr>
          <a:xfrm>
            <a:off x="7640260" y="3760698"/>
            <a:ext cx="1286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hangingPunct="0">
              <a:spcBef>
                <a:spcPts val="0"/>
              </a:spcBef>
              <a:spcAft>
                <a:spcPts val="0"/>
              </a:spcAft>
              <a:tabLst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48006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</a:pPr>
            <a:r>
              <a:rPr lang="pt-BR" b="1" kern="50" dirty="0" smtClean="0">
                <a:solidFill>
                  <a:srgbClr val="000000"/>
                </a:solidFill>
                <a:ea typeface="Times New Roman"/>
              </a:rPr>
              <a:t>Sete Taças</a:t>
            </a:r>
            <a:endParaRPr lang="pt-BR" b="1" dirty="0"/>
          </a:p>
        </p:txBody>
      </p:sp>
      <p:sp>
        <p:nvSpPr>
          <p:cNvPr id="93" name="TextBox 92"/>
          <p:cNvSpPr txBox="1"/>
          <p:nvPr/>
        </p:nvSpPr>
        <p:spPr>
          <a:xfrm>
            <a:off x="5402188" y="378904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hangingPunct="0">
              <a:spcBef>
                <a:spcPts val="0"/>
              </a:spcBef>
              <a:spcAft>
                <a:spcPts val="0"/>
              </a:spcAft>
              <a:tabLst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48006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</a:pPr>
            <a:r>
              <a:rPr lang="pt-BR" b="1" kern="50" dirty="0" smtClean="0">
                <a:solidFill>
                  <a:srgbClr val="000000"/>
                </a:solidFill>
                <a:ea typeface="Times New Roman"/>
              </a:rPr>
              <a:t>Cavalos</a:t>
            </a:r>
            <a:endParaRPr lang="pt-BR" b="1" dirty="0"/>
          </a:p>
        </p:txBody>
      </p:sp>
      <p:sp>
        <p:nvSpPr>
          <p:cNvPr id="99" name="TextBox 98"/>
          <p:cNvSpPr txBox="1"/>
          <p:nvPr/>
        </p:nvSpPr>
        <p:spPr>
          <a:xfrm>
            <a:off x="3960440" y="5325596"/>
            <a:ext cx="899592" cy="70788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/>
              <a:t>Cap. 8:13</a:t>
            </a:r>
            <a:endParaRPr lang="pt-BR" sz="2000" b="1" dirty="0"/>
          </a:p>
        </p:txBody>
      </p:sp>
      <p:sp>
        <p:nvSpPr>
          <p:cNvPr id="100" name="TextBox 99"/>
          <p:cNvSpPr txBox="1"/>
          <p:nvPr/>
        </p:nvSpPr>
        <p:spPr>
          <a:xfrm>
            <a:off x="6650048" y="5385410"/>
            <a:ext cx="1162312" cy="70788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/>
              <a:t>Cap. 10:1 -11:14</a:t>
            </a:r>
            <a:endParaRPr lang="pt-BR" sz="2000" b="1" dirty="0"/>
          </a:p>
        </p:txBody>
      </p:sp>
      <p:sp>
        <p:nvSpPr>
          <p:cNvPr id="101" name="TextBox 100"/>
          <p:cNvSpPr txBox="1"/>
          <p:nvPr/>
        </p:nvSpPr>
        <p:spPr>
          <a:xfrm>
            <a:off x="7792626" y="5385410"/>
            <a:ext cx="1171862" cy="707886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/>
              <a:t>Cap. 11:15-19</a:t>
            </a:r>
            <a:endParaRPr lang="pt-BR" sz="2000" b="1" dirty="0"/>
          </a:p>
        </p:txBody>
      </p:sp>
      <p:sp>
        <p:nvSpPr>
          <p:cNvPr id="97" name="TextBox 96"/>
          <p:cNvSpPr txBox="1"/>
          <p:nvPr/>
        </p:nvSpPr>
        <p:spPr>
          <a:xfrm>
            <a:off x="4716016" y="5529426"/>
            <a:ext cx="1944216" cy="40011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/>
              <a:t>Cap. 9</a:t>
            </a:r>
            <a:endParaRPr lang="pt-BR" sz="2000" b="1" dirty="0"/>
          </a:p>
        </p:txBody>
      </p:sp>
      <p:sp>
        <p:nvSpPr>
          <p:cNvPr id="98" name="TextBox 97"/>
          <p:cNvSpPr txBox="1"/>
          <p:nvPr/>
        </p:nvSpPr>
        <p:spPr>
          <a:xfrm>
            <a:off x="395536" y="5529426"/>
            <a:ext cx="3744416" cy="40011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/>
              <a:t>Cap. 8:1-12</a:t>
            </a:r>
            <a:endParaRPr lang="pt-BR" sz="2000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6012160" y="3356992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hangingPunct="0">
              <a:spcBef>
                <a:spcPts val="0"/>
              </a:spcBef>
              <a:spcAft>
                <a:spcPts val="0"/>
              </a:spcAft>
              <a:tabLst>
                <a:tab pos="263525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48006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</a:pPr>
            <a:r>
              <a:rPr lang="pt-BR" b="1" kern="50" dirty="0" smtClean="0">
                <a:solidFill>
                  <a:srgbClr val="000000"/>
                </a:solidFill>
                <a:ea typeface="Times New Roman"/>
              </a:rPr>
              <a:t>Dois Testemunhos</a:t>
            </a:r>
            <a:endParaRPr lang="en-US" sz="1600" b="1" kern="50" dirty="0" smtClean="0">
              <a:ea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5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6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35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35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0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77" grpId="0" animBg="1"/>
      <p:bldP spid="82" grpId="0"/>
      <p:bldP spid="82" grpId="1"/>
      <p:bldP spid="83" grpId="0"/>
      <p:bldP spid="83" grpId="1"/>
      <p:bldP spid="84" grpId="0"/>
      <p:bldP spid="84" grpId="1"/>
      <p:bldP spid="86" grpId="0"/>
      <p:bldP spid="87" grpId="0"/>
      <p:bldP spid="88" grpId="0"/>
      <p:bldP spid="89" grpId="0"/>
      <p:bldP spid="90" grpId="0"/>
      <p:bldP spid="91" grpId="0"/>
      <p:bldP spid="92" grpId="0"/>
      <p:bldP spid="93" grpId="0"/>
      <p:bldP spid="99" grpId="0" animBg="1"/>
      <p:bldP spid="100" grpId="0" animBg="1"/>
      <p:bldP spid="101" grpId="0" animBg="1"/>
      <p:bldP spid="97" grpId="0" animBg="1"/>
      <p:bldP spid="98" grpId="0" animBg="1"/>
      <p:bldP spid="4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241006" y="44624"/>
            <a:ext cx="46380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Sete Trombetas</a:t>
            </a:r>
            <a:endParaRPr lang="pt-BR" sz="5400" b="1" cap="none" spc="0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pSp>
        <p:nvGrpSpPr>
          <p:cNvPr id="2" name="Group 59"/>
          <p:cNvGrpSpPr/>
          <p:nvPr/>
        </p:nvGrpSpPr>
        <p:grpSpPr>
          <a:xfrm>
            <a:off x="251520" y="2281404"/>
            <a:ext cx="8640960" cy="1446750"/>
            <a:chOff x="827584" y="3861050"/>
            <a:chExt cx="6418708" cy="1171177"/>
          </a:xfrm>
        </p:grpSpPr>
        <p:sp>
          <p:nvSpPr>
            <p:cNvPr id="22" name="Left Brace 21"/>
            <p:cNvSpPr/>
            <p:nvPr/>
          </p:nvSpPr>
          <p:spPr>
            <a:xfrm rot="5400000">
              <a:off x="3779913" y="908721"/>
              <a:ext cx="432046" cy="6336704"/>
            </a:xfrm>
            <a:prstGeom prst="leftBrace">
              <a:avLst/>
            </a:prstGeom>
            <a:ln w="635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3" name="Group 52"/>
            <p:cNvGrpSpPr/>
            <p:nvPr/>
          </p:nvGrpSpPr>
          <p:grpSpPr>
            <a:xfrm>
              <a:off x="971600" y="4221088"/>
              <a:ext cx="2664296" cy="655569"/>
              <a:chOff x="1547664" y="4221088"/>
              <a:chExt cx="2664296" cy="655569"/>
            </a:xfrm>
          </p:grpSpPr>
          <p:pic>
            <p:nvPicPr>
              <p:cNvPr id="34" name="Picture 33" descr="Trom-1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547664" y="4221088"/>
                <a:ext cx="869890" cy="655569"/>
              </a:xfrm>
              <a:prstGeom prst="rect">
                <a:avLst/>
              </a:prstGeom>
            </p:spPr>
          </p:pic>
          <p:pic>
            <p:nvPicPr>
              <p:cNvPr id="35" name="Picture 34" descr="Trom-2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2195736" y="4221088"/>
                <a:ext cx="874092" cy="655569"/>
              </a:xfrm>
              <a:prstGeom prst="rect">
                <a:avLst/>
              </a:prstGeom>
            </p:spPr>
          </p:pic>
          <p:pic>
            <p:nvPicPr>
              <p:cNvPr id="36" name="Picture 35" descr="Trom-3.png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2773318" y="4221088"/>
                <a:ext cx="869890" cy="655569"/>
              </a:xfrm>
              <a:prstGeom prst="rect">
                <a:avLst/>
              </a:prstGeom>
            </p:spPr>
          </p:pic>
          <p:pic>
            <p:nvPicPr>
              <p:cNvPr id="37" name="Picture 36" descr="Trom-4.png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3337868" y="4221088"/>
                <a:ext cx="874092" cy="655569"/>
              </a:xfrm>
              <a:prstGeom prst="rect">
                <a:avLst/>
              </a:prstGeom>
            </p:spPr>
          </p:pic>
        </p:grpSp>
        <p:grpSp>
          <p:nvGrpSpPr>
            <p:cNvPr id="4" name="Group 54"/>
            <p:cNvGrpSpPr/>
            <p:nvPr/>
          </p:nvGrpSpPr>
          <p:grpSpPr>
            <a:xfrm>
              <a:off x="4057948" y="4221088"/>
              <a:ext cx="1450156" cy="655569"/>
              <a:chOff x="3913932" y="4221088"/>
              <a:chExt cx="1450156" cy="655569"/>
            </a:xfrm>
          </p:grpSpPr>
          <p:pic>
            <p:nvPicPr>
              <p:cNvPr id="38" name="Picture 37" descr="Trom-5.png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3913932" y="4221088"/>
                <a:ext cx="874092" cy="651367"/>
              </a:xfrm>
              <a:prstGeom prst="rect">
                <a:avLst/>
              </a:prstGeom>
            </p:spPr>
          </p:pic>
          <p:pic>
            <p:nvPicPr>
              <p:cNvPr id="39" name="Picture 38" descr="Trom-6.png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4494198" y="4221088"/>
                <a:ext cx="869890" cy="655569"/>
              </a:xfrm>
              <a:prstGeom prst="rect">
                <a:avLst/>
              </a:prstGeom>
            </p:spPr>
          </p:pic>
        </p:grpSp>
        <p:pic>
          <p:nvPicPr>
            <p:cNvPr id="40" name="Picture 39" descr="Trom-7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372200" y="4149080"/>
              <a:ext cx="874092" cy="655569"/>
            </a:xfrm>
            <a:prstGeom prst="rect">
              <a:avLst/>
            </a:prstGeom>
          </p:spPr>
        </p:pic>
        <p:sp>
          <p:nvSpPr>
            <p:cNvPr id="42" name="TextBox 41"/>
            <p:cNvSpPr txBox="1"/>
            <p:nvPr/>
          </p:nvSpPr>
          <p:spPr>
            <a:xfrm>
              <a:off x="5436096" y="4437112"/>
              <a:ext cx="1080120" cy="307777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38100">
              <a:solidFill>
                <a:schemeClr val="accent6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b="1" dirty="0" smtClean="0">
                  <a:latin typeface="Arial" pitchFamily="34" charset="0"/>
                  <a:cs typeface="Arial" pitchFamily="34" charset="0"/>
                </a:rPr>
                <a:t>Parêntesis</a:t>
              </a:r>
              <a:endParaRPr lang="pt-BR" sz="14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3563888" y="4437112"/>
              <a:ext cx="576064" cy="307777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38100">
              <a:solidFill>
                <a:schemeClr val="accent6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b="1" dirty="0" err="1" smtClean="0">
                  <a:latin typeface="Arial" pitchFamily="34" charset="0"/>
                  <a:cs typeface="Arial" pitchFamily="34" charset="0"/>
                </a:rPr>
                <a:t>Parê</a:t>
              </a:r>
              <a:endParaRPr lang="pt-BR" sz="14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" name="Right Bracket 51"/>
            <p:cNvSpPr/>
            <p:nvPr/>
          </p:nvSpPr>
          <p:spPr>
            <a:xfrm rot="5400000">
              <a:off x="5548300" y="3412047"/>
              <a:ext cx="360040" cy="2880320"/>
            </a:xfrm>
            <a:prstGeom prst="rightBracket">
              <a:avLst/>
            </a:prstGeom>
            <a:ln w="508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2391728" y="6237312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latin typeface="Arial Black" pitchFamily="34" charset="0"/>
              </a:rPr>
              <a:t>Apocalipse 8:1 – 11:19</a:t>
            </a:r>
            <a:endParaRPr lang="pt-BR" sz="2400" dirty="0">
              <a:latin typeface="Arial Black" pitchFamily="34" charset="0"/>
            </a:endParaRPr>
          </a:p>
        </p:txBody>
      </p:sp>
      <p:pic>
        <p:nvPicPr>
          <p:cNvPr id="53" name="Picture 52" descr="Seal-7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912964" y="1196752"/>
            <a:ext cx="1123052" cy="951476"/>
          </a:xfrm>
          <a:prstGeom prst="rect">
            <a:avLst/>
          </a:prstGeom>
        </p:spPr>
      </p:pic>
      <p:pic>
        <p:nvPicPr>
          <p:cNvPr id="55" name="Picture 54" descr="meteor_garden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03148" y="4282892"/>
            <a:ext cx="1018868" cy="764150"/>
          </a:xfrm>
          <a:prstGeom prst="rect">
            <a:avLst/>
          </a:prstGeom>
        </p:spPr>
      </p:pic>
      <p:pic>
        <p:nvPicPr>
          <p:cNvPr id="58" name="Picture 57" descr="apocalipse (3)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331640" y="4301942"/>
            <a:ext cx="967095" cy="746805"/>
          </a:xfrm>
          <a:prstGeom prst="rect">
            <a:avLst/>
          </a:prstGeom>
        </p:spPr>
      </p:pic>
      <p:pic>
        <p:nvPicPr>
          <p:cNvPr id="60" name="Picture 59" descr="asteróide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267744" y="4301560"/>
            <a:ext cx="1023982" cy="767987"/>
          </a:xfrm>
          <a:prstGeom prst="rect">
            <a:avLst/>
          </a:prstGeom>
        </p:spPr>
      </p:pic>
      <p:grpSp>
        <p:nvGrpSpPr>
          <p:cNvPr id="5" name="Group 61"/>
          <p:cNvGrpSpPr/>
          <p:nvPr/>
        </p:nvGrpSpPr>
        <p:grpSpPr>
          <a:xfrm>
            <a:off x="3203848" y="4324420"/>
            <a:ext cx="945556" cy="730284"/>
            <a:chOff x="2915816" y="4653136"/>
            <a:chExt cx="1296144" cy="1008112"/>
          </a:xfrm>
        </p:grpSpPr>
        <p:sp>
          <p:nvSpPr>
            <p:cNvPr id="65" name="Rectangle 64"/>
            <p:cNvSpPr/>
            <p:nvPr/>
          </p:nvSpPr>
          <p:spPr>
            <a:xfrm>
              <a:off x="2915816" y="4653136"/>
              <a:ext cx="1296144" cy="100811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75" name="Picture 74" descr="Untitled9.png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482355" y="4869160"/>
              <a:ext cx="720080" cy="581883"/>
            </a:xfrm>
            <a:prstGeom prst="rect">
              <a:avLst/>
            </a:prstGeom>
          </p:spPr>
        </p:pic>
        <p:pic>
          <p:nvPicPr>
            <p:cNvPr id="76" name="Picture 75" descr="GC sun darkened.jpg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987824" y="4797152"/>
              <a:ext cx="576064" cy="576064"/>
            </a:xfrm>
            <a:prstGeom prst="rect">
              <a:avLst/>
            </a:prstGeom>
          </p:spPr>
        </p:pic>
      </p:grpSp>
      <p:sp>
        <p:nvSpPr>
          <p:cNvPr id="77" name="TextBox 76"/>
          <p:cNvSpPr txBox="1"/>
          <p:nvPr/>
        </p:nvSpPr>
        <p:spPr>
          <a:xfrm>
            <a:off x="1058466" y="4503108"/>
            <a:ext cx="266429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</a:t>
            </a:r>
            <a:r>
              <a:rPr lang="pt-BR" b="1" baseline="30000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ª </a:t>
            </a:r>
            <a:r>
              <a:rPr lang="pt-BR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Parte</a:t>
            </a:r>
            <a:endParaRPr lang="pt-BR" dirty="0"/>
          </a:p>
        </p:txBody>
      </p:sp>
      <p:pic>
        <p:nvPicPr>
          <p:cNvPr id="78" name="Picture 77" descr="Untitled12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4644008" y="4354900"/>
            <a:ext cx="879968" cy="706437"/>
          </a:xfrm>
          <a:prstGeom prst="rect">
            <a:avLst/>
          </a:prstGeom>
        </p:spPr>
      </p:pic>
      <p:pic>
        <p:nvPicPr>
          <p:cNvPr id="79" name="Picture 78" descr="estudo bíblico as sete taças do apaocalipse.jp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7812360" y="4282892"/>
            <a:ext cx="960451" cy="726023"/>
          </a:xfrm>
          <a:prstGeom prst="rect">
            <a:avLst/>
          </a:prstGeom>
        </p:spPr>
      </p:pic>
      <p:pic>
        <p:nvPicPr>
          <p:cNvPr id="80" name="Picture 79" descr="Untitledd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5542012" y="4369758"/>
            <a:ext cx="1023984" cy="709074"/>
          </a:xfrm>
          <a:prstGeom prst="rect">
            <a:avLst/>
          </a:prstGeom>
        </p:spPr>
      </p:pic>
      <p:sp>
        <p:nvSpPr>
          <p:cNvPr id="82" name="TextBox 81"/>
          <p:cNvSpPr txBox="1"/>
          <p:nvPr/>
        </p:nvSpPr>
        <p:spPr>
          <a:xfrm>
            <a:off x="5621176" y="4491919"/>
            <a:ext cx="840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Ai</a:t>
            </a:r>
            <a:endParaRPr lang="pt-BR" sz="2400" dirty="0"/>
          </a:p>
        </p:txBody>
      </p:sp>
      <p:sp>
        <p:nvSpPr>
          <p:cNvPr id="83" name="TextBox 82"/>
          <p:cNvSpPr txBox="1"/>
          <p:nvPr/>
        </p:nvSpPr>
        <p:spPr>
          <a:xfrm>
            <a:off x="4667250" y="4479866"/>
            <a:ext cx="840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Ai</a:t>
            </a:r>
            <a:endParaRPr lang="pt-BR" sz="2400" dirty="0"/>
          </a:p>
        </p:txBody>
      </p:sp>
      <p:sp>
        <p:nvSpPr>
          <p:cNvPr id="84" name="TextBox 83"/>
          <p:cNvSpPr txBox="1"/>
          <p:nvPr/>
        </p:nvSpPr>
        <p:spPr>
          <a:xfrm>
            <a:off x="7889832" y="4412050"/>
            <a:ext cx="840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Ai</a:t>
            </a:r>
            <a:endParaRPr lang="pt-BR" sz="2400" dirty="0"/>
          </a:p>
        </p:txBody>
      </p:sp>
      <p:sp>
        <p:nvSpPr>
          <p:cNvPr id="86" name="TextBox 85"/>
          <p:cNvSpPr txBox="1"/>
          <p:nvPr/>
        </p:nvSpPr>
        <p:spPr>
          <a:xfrm>
            <a:off x="247194" y="3789040"/>
            <a:ext cx="1202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hangingPunct="0">
              <a:spcBef>
                <a:spcPts val="0"/>
              </a:spcBef>
              <a:spcAft>
                <a:spcPts val="0"/>
              </a:spcAft>
              <a:tabLst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48006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</a:pPr>
            <a:r>
              <a:rPr lang="pt-BR" b="1" kern="50" dirty="0" smtClean="0">
                <a:solidFill>
                  <a:srgbClr val="000000"/>
                </a:solidFill>
                <a:ea typeface="Times New Roman"/>
              </a:rPr>
              <a:t> Plantas</a:t>
            </a:r>
            <a:endParaRPr lang="pt-BR" b="1" dirty="0"/>
          </a:p>
        </p:txBody>
      </p:sp>
      <p:sp>
        <p:nvSpPr>
          <p:cNvPr id="87" name="TextBox 86"/>
          <p:cNvSpPr txBox="1"/>
          <p:nvPr/>
        </p:nvSpPr>
        <p:spPr>
          <a:xfrm>
            <a:off x="1349892" y="3789040"/>
            <a:ext cx="955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hangingPunct="0">
              <a:spcBef>
                <a:spcPts val="0"/>
              </a:spcBef>
              <a:spcAft>
                <a:spcPts val="0"/>
              </a:spcAft>
              <a:tabLst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48006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</a:pPr>
            <a:r>
              <a:rPr lang="pt-BR" b="1" kern="50" dirty="0" smtClean="0">
                <a:solidFill>
                  <a:srgbClr val="000000"/>
                </a:solidFill>
                <a:ea typeface="Times New Roman"/>
              </a:rPr>
              <a:t>Mar</a:t>
            </a:r>
            <a:endParaRPr lang="pt-BR" b="1" dirty="0"/>
          </a:p>
        </p:txBody>
      </p:sp>
      <p:sp>
        <p:nvSpPr>
          <p:cNvPr id="88" name="TextBox 87"/>
          <p:cNvSpPr txBox="1"/>
          <p:nvPr/>
        </p:nvSpPr>
        <p:spPr>
          <a:xfrm>
            <a:off x="2252246" y="3789040"/>
            <a:ext cx="1023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hangingPunct="0">
              <a:spcBef>
                <a:spcPts val="0"/>
              </a:spcBef>
              <a:spcAft>
                <a:spcPts val="0"/>
              </a:spcAft>
              <a:tabLst>
                <a:tab pos="27305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48006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</a:pPr>
            <a:r>
              <a:rPr lang="pt-BR" b="1" kern="50" dirty="0" smtClean="0">
                <a:solidFill>
                  <a:srgbClr val="000000"/>
                </a:solidFill>
                <a:ea typeface="Times New Roman"/>
              </a:rPr>
              <a:t>Águas</a:t>
            </a:r>
            <a:endParaRPr lang="pt-BR" b="1" dirty="0"/>
          </a:p>
        </p:txBody>
      </p:sp>
      <p:sp>
        <p:nvSpPr>
          <p:cNvPr id="89" name="TextBox 88"/>
          <p:cNvSpPr txBox="1"/>
          <p:nvPr/>
        </p:nvSpPr>
        <p:spPr>
          <a:xfrm>
            <a:off x="3208588" y="3789040"/>
            <a:ext cx="859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hangingPunct="0">
              <a:spcBef>
                <a:spcPts val="0"/>
              </a:spcBef>
              <a:spcAft>
                <a:spcPts val="0"/>
              </a:spcAft>
              <a:tabLst>
                <a:tab pos="27305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48006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</a:pPr>
            <a:r>
              <a:rPr lang="pt-BR" b="1" kern="50" dirty="0" smtClean="0">
                <a:solidFill>
                  <a:srgbClr val="000000"/>
                </a:solidFill>
                <a:ea typeface="Times New Roman"/>
              </a:rPr>
              <a:t>Luz</a:t>
            </a:r>
            <a:endParaRPr lang="en-US" sz="1600" b="1" kern="50" dirty="0" smtClean="0">
              <a:ea typeface="Times New Roman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3779912" y="3356992"/>
            <a:ext cx="1153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hangingPunct="0">
              <a:spcBef>
                <a:spcPts val="0"/>
              </a:spcBef>
              <a:spcAft>
                <a:spcPts val="0"/>
              </a:spcAft>
              <a:tabLst>
                <a:tab pos="263525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48006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</a:pPr>
            <a:r>
              <a:rPr lang="pt-BR" b="1" kern="50" dirty="0" smtClean="0">
                <a:solidFill>
                  <a:srgbClr val="000000"/>
                </a:solidFill>
                <a:ea typeface="Times New Roman"/>
              </a:rPr>
              <a:t>Ai,Ai,Ai</a:t>
            </a:r>
            <a:endParaRPr lang="en-US" sz="1600" b="1" kern="50" dirty="0" smtClean="0">
              <a:ea typeface="Times New Roman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4413126" y="3779748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hangingPunct="0">
              <a:spcBef>
                <a:spcPts val="0"/>
              </a:spcBef>
              <a:spcAft>
                <a:spcPts val="0"/>
              </a:spcAft>
              <a:tabLst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48006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</a:pPr>
            <a:r>
              <a:rPr lang="pt-BR" b="1" kern="50" dirty="0" smtClean="0">
                <a:solidFill>
                  <a:srgbClr val="000000"/>
                </a:solidFill>
                <a:ea typeface="Times New Roman"/>
              </a:rPr>
              <a:t>Gafanhotos</a:t>
            </a:r>
            <a:endParaRPr lang="pt-BR" b="1" dirty="0"/>
          </a:p>
        </p:txBody>
      </p:sp>
      <p:sp>
        <p:nvSpPr>
          <p:cNvPr id="92" name="TextBox 91"/>
          <p:cNvSpPr txBox="1"/>
          <p:nvPr/>
        </p:nvSpPr>
        <p:spPr>
          <a:xfrm>
            <a:off x="7640260" y="3760698"/>
            <a:ext cx="1286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hangingPunct="0">
              <a:spcBef>
                <a:spcPts val="0"/>
              </a:spcBef>
              <a:spcAft>
                <a:spcPts val="0"/>
              </a:spcAft>
              <a:tabLst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48006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</a:pPr>
            <a:r>
              <a:rPr lang="pt-BR" b="1" kern="50" dirty="0" smtClean="0">
                <a:solidFill>
                  <a:srgbClr val="000000"/>
                </a:solidFill>
                <a:ea typeface="Times New Roman"/>
              </a:rPr>
              <a:t>Sete Taças</a:t>
            </a:r>
            <a:endParaRPr lang="pt-BR" b="1" dirty="0"/>
          </a:p>
        </p:txBody>
      </p:sp>
      <p:sp>
        <p:nvSpPr>
          <p:cNvPr id="93" name="TextBox 92"/>
          <p:cNvSpPr txBox="1"/>
          <p:nvPr/>
        </p:nvSpPr>
        <p:spPr>
          <a:xfrm>
            <a:off x="5402188" y="378904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hangingPunct="0">
              <a:spcBef>
                <a:spcPts val="0"/>
              </a:spcBef>
              <a:spcAft>
                <a:spcPts val="0"/>
              </a:spcAft>
              <a:tabLst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48006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</a:pPr>
            <a:r>
              <a:rPr lang="pt-BR" b="1" kern="50" dirty="0" smtClean="0">
                <a:solidFill>
                  <a:srgbClr val="000000"/>
                </a:solidFill>
                <a:ea typeface="Times New Roman"/>
              </a:rPr>
              <a:t>Cavalos</a:t>
            </a:r>
            <a:endParaRPr lang="pt-BR" b="1" dirty="0"/>
          </a:p>
        </p:txBody>
      </p:sp>
      <p:sp>
        <p:nvSpPr>
          <p:cNvPr id="99" name="TextBox 98"/>
          <p:cNvSpPr txBox="1"/>
          <p:nvPr/>
        </p:nvSpPr>
        <p:spPr>
          <a:xfrm>
            <a:off x="3960440" y="5325596"/>
            <a:ext cx="899592" cy="70788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/>
              <a:t>Cap. 8:13</a:t>
            </a:r>
            <a:endParaRPr lang="pt-BR" sz="2000" b="1" dirty="0"/>
          </a:p>
        </p:txBody>
      </p:sp>
      <p:sp>
        <p:nvSpPr>
          <p:cNvPr id="100" name="TextBox 99"/>
          <p:cNvSpPr txBox="1"/>
          <p:nvPr/>
        </p:nvSpPr>
        <p:spPr>
          <a:xfrm>
            <a:off x="6650048" y="5385410"/>
            <a:ext cx="1162312" cy="70788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/>
              <a:t>Cap. 10:1 -11:14</a:t>
            </a:r>
            <a:endParaRPr lang="pt-BR" sz="2000" b="1" dirty="0"/>
          </a:p>
        </p:txBody>
      </p:sp>
      <p:sp>
        <p:nvSpPr>
          <p:cNvPr id="101" name="TextBox 100"/>
          <p:cNvSpPr txBox="1"/>
          <p:nvPr/>
        </p:nvSpPr>
        <p:spPr>
          <a:xfrm>
            <a:off x="7792626" y="5385410"/>
            <a:ext cx="1171862" cy="707886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/>
              <a:t>Cap. 11:15-19</a:t>
            </a:r>
            <a:endParaRPr lang="pt-BR" sz="2000" b="1" dirty="0"/>
          </a:p>
        </p:txBody>
      </p:sp>
      <p:sp>
        <p:nvSpPr>
          <p:cNvPr id="97" name="TextBox 96"/>
          <p:cNvSpPr txBox="1"/>
          <p:nvPr/>
        </p:nvSpPr>
        <p:spPr>
          <a:xfrm>
            <a:off x="4716016" y="5529426"/>
            <a:ext cx="1944216" cy="40011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/>
              <a:t>Cap. 9</a:t>
            </a:r>
            <a:endParaRPr lang="pt-BR" sz="2000" b="1" dirty="0"/>
          </a:p>
        </p:txBody>
      </p:sp>
      <p:sp>
        <p:nvSpPr>
          <p:cNvPr id="98" name="TextBox 97"/>
          <p:cNvSpPr txBox="1"/>
          <p:nvPr/>
        </p:nvSpPr>
        <p:spPr>
          <a:xfrm>
            <a:off x="395536" y="5529426"/>
            <a:ext cx="3744416" cy="40011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/>
              <a:t>Cap. 8:1-12</a:t>
            </a:r>
            <a:endParaRPr lang="pt-BR" sz="2000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6012160" y="3356992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hangingPunct="0">
              <a:spcBef>
                <a:spcPts val="0"/>
              </a:spcBef>
              <a:spcAft>
                <a:spcPts val="0"/>
              </a:spcAft>
              <a:tabLst>
                <a:tab pos="263525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48006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</a:pPr>
            <a:r>
              <a:rPr lang="pt-BR" b="1" kern="50" dirty="0" smtClean="0">
                <a:solidFill>
                  <a:srgbClr val="000000"/>
                </a:solidFill>
                <a:ea typeface="Times New Roman"/>
              </a:rPr>
              <a:t>Dois Testemunhos</a:t>
            </a:r>
            <a:endParaRPr lang="en-US" sz="1600" b="1" kern="50" dirty="0" smtClean="0">
              <a:ea typeface="Times New Roman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991191" y="1253520"/>
            <a:ext cx="5192768" cy="923330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Capítulo</a:t>
            </a: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8-11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http://vignette3.wikia.nocookie.net/tesfanon/images/2/2e/Scroll_opened.png/revision/latest?cb=2012011614494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-252536" y="692696"/>
            <a:ext cx="9649072" cy="6331222"/>
          </a:xfrm>
          <a:prstGeom prst="rect">
            <a:avLst/>
          </a:prstGeom>
          <a:noFill/>
        </p:spPr>
      </p:pic>
      <p:sp>
        <p:nvSpPr>
          <p:cNvPr id="16" name="Rectangle 15"/>
          <p:cNvSpPr/>
          <p:nvPr/>
        </p:nvSpPr>
        <p:spPr>
          <a:xfrm>
            <a:off x="2077629" y="44624"/>
            <a:ext cx="49648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Quarto Intervalo</a:t>
            </a:r>
            <a:endParaRPr lang="pt-BR" sz="5400" b="1" cap="none" spc="0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pSp>
        <p:nvGrpSpPr>
          <p:cNvPr id="2" name="Group 74"/>
          <p:cNvGrpSpPr/>
          <p:nvPr/>
        </p:nvGrpSpPr>
        <p:grpSpPr>
          <a:xfrm>
            <a:off x="827584" y="4653136"/>
            <a:ext cx="7272808" cy="1458105"/>
            <a:chOff x="1547664" y="5010089"/>
            <a:chExt cx="7272808" cy="1458105"/>
          </a:xfrm>
        </p:grpSpPr>
        <p:sp>
          <p:nvSpPr>
            <p:cNvPr id="23" name="Left Brace 22"/>
            <p:cNvSpPr/>
            <p:nvPr/>
          </p:nvSpPr>
          <p:spPr>
            <a:xfrm rot="5400000">
              <a:off x="4932040" y="2204864"/>
              <a:ext cx="504056" cy="7272808"/>
            </a:xfrm>
            <a:prstGeom prst="leftBrace">
              <a:avLst/>
            </a:prstGeom>
            <a:ln w="635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675090" y="6067808"/>
              <a:ext cx="1080120" cy="307777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38100">
              <a:solidFill>
                <a:schemeClr val="accent6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b="1" dirty="0" smtClean="0">
                  <a:latin typeface="Arial" pitchFamily="34" charset="0"/>
                  <a:cs typeface="Arial" pitchFamily="34" charset="0"/>
                </a:rPr>
                <a:t>Parêntesis</a:t>
              </a:r>
              <a:endParaRPr lang="pt-BR" sz="1400" b="1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43" name="Picture 42" descr="Taça-1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19672" y="5987831"/>
              <a:ext cx="792088" cy="480363"/>
            </a:xfrm>
            <a:prstGeom prst="rect">
              <a:avLst/>
            </a:prstGeom>
          </p:spPr>
        </p:pic>
        <p:pic>
          <p:nvPicPr>
            <p:cNvPr id="44" name="Picture 43" descr="Taça-2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83768" y="5987831"/>
              <a:ext cx="792088" cy="480363"/>
            </a:xfrm>
            <a:prstGeom prst="rect">
              <a:avLst/>
            </a:prstGeom>
          </p:spPr>
        </p:pic>
        <p:pic>
          <p:nvPicPr>
            <p:cNvPr id="45" name="Picture 44" descr="Taça-3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347864" y="5987831"/>
              <a:ext cx="792088" cy="480363"/>
            </a:xfrm>
            <a:prstGeom prst="rect">
              <a:avLst/>
            </a:prstGeom>
          </p:spPr>
        </p:pic>
        <p:pic>
          <p:nvPicPr>
            <p:cNvPr id="46" name="Picture 45" descr="Taça-4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139952" y="5984875"/>
              <a:ext cx="792088" cy="465032"/>
            </a:xfrm>
            <a:prstGeom prst="rect">
              <a:avLst/>
            </a:prstGeom>
          </p:spPr>
        </p:pic>
        <p:pic>
          <p:nvPicPr>
            <p:cNvPr id="47" name="Picture 46" descr="Taça-5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932040" y="5984875"/>
              <a:ext cx="792088" cy="465032"/>
            </a:xfrm>
            <a:prstGeom prst="rect">
              <a:avLst/>
            </a:prstGeom>
          </p:spPr>
        </p:pic>
        <p:pic>
          <p:nvPicPr>
            <p:cNvPr id="48" name="Picture 47" descr="Taça-6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796136" y="5987831"/>
              <a:ext cx="792088" cy="480363"/>
            </a:xfrm>
            <a:prstGeom prst="rect">
              <a:avLst/>
            </a:prstGeom>
          </p:spPr>
        </p:pic>
        <p:pic>
          <p:nvPicPr>
            <p:cNvPr id="49" name="Picture 48" descr="Taça-7.pn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812360" y="5984875"/>
              <a:ext cx="792088" cy="465032"/>
            </a:xfrm>
            <a:prstGeom prst="rect">
              <a:avLst/>
            </a:prstGeom>
          </p:spPr>
        </p:pic>
        <p:cxnSp>
          <p:nvCxnSpPr>
            <p:cNvPr id="50" name="Straight Connector 49"/>
            <p:cNvCxnSpPr>
              <a:endCxn id="23" idx="1"/>
            </p:cNvCxnSpPr>
            <p:nvPr/>
          </p:nvCxnSpPr>
          <p:spPr>
            <a:xfrm flipH="1">
              <a:off x="5184068" y="5010089"/>
              <a:ext cx="2052228" cy="579151"/>
            </a:xfrm>
            <a:prstGeom prst="line">
              <a:avLst/>
            </a:prstGeom>
            <a:ln w="635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59"/>
          <p:cNvGrpSpPr/>
          <p:nvPr/>
        </p:nvGrpSpPr>
        <p:grpSpPr>
          <a:xfrm>
            <a:off x="539552" y="3356992"/>
            <a:ext cx="6418708" cy="1512168"/>
            <a:chOff x="827584" y="3573016"/>
            <a:chExt cx="6418708" cy="1512168"/>
          </a:xfrm>
        </p:grpSpPr>
        <p:sp>
          <p:nvSpPr>
            <p:cNvPr id="22" name="Left Brace 21"/>
            <p:cNvSpPr/>
            <p:nvPr/>
          </p:nvSpPr>
          <p:spPr>
            <a:xfrm rot="5400000">
              <a:off x="3779913" y="908721"/>
              <a:ext cx="432046" cy="6336704"/>
            </a:xfrm>
            <a:prstGeom prst="leftBrace">
              <a:avLst/>
            </a:prstGeom>
            <a:ln w="635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25" name="Straight Connector 24"/>
            <p:cNvCxnSpPr>
              <a:endCxn id="22" idx="1"/>
            </p:cNvCxnSpPr>
            <p:nvPr/>
          </p:nvCxnSpPr>
          <p:spPr>
            <a:xfrm flipH="1">
              <a:off x="3995936" y="3573016"/>
              <a:ext cx="1296144" cy="288034"/>
            </a:xfrm>
            <a:prstGeom prst="line">
              <a:avLst/>
            </a:prstGeom>
            <a:ln w="635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Group 52"/>
            <p:cNvGrpSpPr/>
            <p:nvPr/>
          </p:nvGrpSpPr>
          <p:grpSpPr>
            <a:xfrm>
              <a:off x="971600" y="4221088"/>
              <a:ext cx="2664296" cy="655569"/>
              <a:chOff x="1547664" y="4221088"/>
              <a:chExt cx="2664296" cy="655569"/>
            </a:xfrm>
          </p:grpSpPr>
          <p:pic>
            <p:nvPicPr>
              <p:cNvPr id="34" name="Picture 33" descr="Trom-1.png"/>
              <p:cNvPicPr>
                <a:picLocks noChangeAspect="1"/>
              </p:cNvPicPr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1547664" y="4221088"/>
                <a:ext cx="869890" cy="655569"/>
              </a:xfrm>
              <a:prstGeom prst="rect">
                <a:avLst/>
              </a:prstGeom>
            </p:spPr>
          </p:pic>
          <p:pic>
            <p:nvPicPr>
              <p:cNvPr id="35" name="Picture 34" descr="Trom-2.png"/>
              <p:cNvPicPr>
                <a:picLocks noChangeAspect="1"/>
              </p:cNvPicPr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2195736" y="4221088"/>
                <a:ext cx="874092" cy="655569"/>
              </a:xfrm>
              <a:prstGeom prst="rect">
                <a:avLst/>
              </a:prstGeom>
            </p:spPr>
          </p:pic>
          <p:pic>
            <p:nvPicPr>
              <p:cNvPr id="36" name="Picture 35" descr="Trom-3.png"/>
              <p:cNvPicPr>
                <a:picLocks noChangeAspect="1"/>
              </p:cNvPicPr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2773318" y="4221088"/>
                <a:ext cx="869890" cy="655569"/>
              </a:xfrm>
              <a:prstGeom prst="rect">
                <a:avLst/>
              </a:prstGeom>
            </p:spPr>
          </p:pic>
          <p:pic>
            <p:nvPicPr>
              <p:cNvPr id="37" name="Picture 36" descr="Trom-4.png"/>
              <p:cNvPicPr>
                <a:picLocks noChangeAspect="1"/>
              </p:cNvPicPr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3337868" y="4221088"/>
                <a:ext cx="874092" cy="655569"/>
              </a:xfrm>
              <a:prstGeom prst="rect">
                <a:avLst/>
              </a:prstGeom>
            </p:spPr>
          </p:pic>
        </p:grpSp>
        <p:grpSp>
          <p:nvGrpSpPr>
            <p:cNvPr id="5" name="Group 54"/>
            <p:cNvGrpSpPr/>
            <p:nvPr/>
          </p:nvGrpSpPr>
          <p:grpSpPr>
            <a:xfrm>
              <a:off x="4057948" y="4221088"/>
              <a:ext cx="1450156" cy="655569"/>
              <a:chOff x="3913932" y="4221088"/>
              <a:chExt cx="1450156" cy="655569"/>
            </a:xfrm>
          </p:grpSpPr>
          <p:pic>
            <p:nvPicPr>
              <p:cNvPr id="38" name="Picture 37" descr="Trom-5.png"/>
              <p:cNvPicPr>
                <a:picLocks noChangeAspect="1"/>
              </p:cNvPicPr>
              <p:nvPr/>
            </p:nvPicPr>
            <p:blipFill>
              <a:blip r:embed="rId15" cstate="print"/>
              <a:stretch>
                <a:fillRect/>
              </a:stretch>
            </p:blipFill>
            <p:spPr>
              <a:xfrm>
                <a:off x="3913932" y="4221088"/>
                <a:ext cx="874092" cy="651367"/>
              </a:xfrm>
              <a:prstGeom prst="rect">
                <a:avLst/>
              </a:prstGeom>
            </p:spPr>
          </p:pic>
          <p:pic>
            <p:nvPicPr>
              <p:cNvPr id="39" name="Picture 38" descr="Trom-6.png"/>
              <p:cNvPicPr>
                <a:picLocks noChangeAspect="1"/>
              </p:cNvPicPr>
              <p:nvPr/>
            </p:nvPicPr>
            <p:blipFill>
              <a:blip r:embed="rId16" cstate="print"/>
              <a:stretch>
                <a:fillRect/>
              </a:stretch>
            </p:blipFill>
            <p:spPr>
              <a:xfrm>
                <a:off x="4494198" y="4221088"/>
                <a:ext cx="869890" cy="655569"/>
              </a:xfrm>
              <a:prstGeom prst="rect">
                <a:avLst/>
              </a:prstGeom>
            </p:spPr>
          </p:pic>
        </p:grpSp>
        <p:pic>
          <p:nvPicPr>
            <p:cNvPr id="40" name="Picture 39" descr="Trom-7.png"/>
            <p:cNvPicPr>
              <a:picLocks noChangeAspect="1"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372200" y="4149080"/>
              <a:ext cx="874092" cy="655569"/>
            </a:xfrm>
            <a:prstGeom prst="rect">
              <a:avLst/>
            </a:prstGeom>
          </p:spPr>
        </p:pic>
        <p:sp>
          <p:nvSpPr>
            <p:cNvPr id="42" name="TextBox 41"/>
            <p:cNvSpPr txBox="1"/>
            <p:nvPr/>
          </p:nvSpPr>
          <p:spPr>
            <a:xfrm>
              <a:off x="5436096" y="4437112"/>
              <a:ext cx="1080120" cy="307777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38100">
              <a:solidFill>
                <a:schemeClr val="accent6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b="1" dirty="0" smtClean="0">
                  <a:latin typeface="Arial" pitchFamily="34" charset="0"/>
                  <a:cs typeface="Arial" pitchFamily="34" charset="0"/>
                </a:rPr>
                <a:t>Parêntesis</a:t>
              </a:r>
              <a:endParaRPr lang="pt-BR" sz="14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3563888" y="4437112"/>
              <a:ext cx="576064" cy="307777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38100">
              <a:solidFill>
                <a:schemeClr val="accent6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b="1" dirty="0" err="1" smtClean="0">
                  <a:latin typeface="Arial" pitchFamily="34" charset="0"/>
                  <a:cs typeface="Arial" pitchFamily="34" charset="0"/>
                </a:rPr>
                <a:t>Parê</a:t>
              </a:r>
              <a:endParaRPr lang="pt-BR" sz="1400" b="1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6" name="Group 56"/>
            <p:cNvGrpSpPr/>
            <p:nvPr/>
          </p:nvGrpSpPr>
          <p:grpSpPr>
            <a:xfrm>
              <a:off x="4288160" y="4672186"/>
              <a:ext cx="2880320" cy="412998"/>
              <a:chOff x="4211960" y="4653136"/>
              <a:chExt cx="2880320" cy="412998"/>
            </a:xfrm>
          </p:grpSpPr>
          <p:sp>
            <p:nvSpPr>
              <p:cNvPr id="52" name="Right Bracket 51"/>
              <p:cNvSpPr/>
              <p:nvPr/>
            </p:nvSpPr>
            <p:spPr>
              <a:xfrm rot="5400000">
                <a:off x="5472100" y="3392996"/>
                <a:ext cx="360040" cy="2880320"/>
              </a:xfrm>
              <a:prstGeom prst="rightBracket">
                <a:avLst/>
              </a:prstGeom>
              <a:ln w="508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5129014" y="4696802"/>
                <a:ext cx="10801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b="1" dirty="0" smtClean="0">
                    <a:solidFill>
                      <a:srgbClr val="C00000"/>
                    </a:solidFill>
                  </a:rPr>
                  <a:t>Três Ais</a:t>
                </a:r>
                <a:endParaRPr lang="pt-BR" b="1" dirty="0">
                  <a:solidFill>
                    <a:srgbClr val="C00000"/>
                  </a:solidFill>
                </a:endParaRPr>
              </a:p>
            </p:txBody>
          </p:sp>
        </p:grpSp>
      </p:grpSp>
      <p:grpSp>
        <p:nvGrpSpPr>
          <p:cNvPr id="7" name="Group 61"/>
          <p:cNvGrpSpPr/>
          <p:nvPr/>
        </p:nvGrpSpPr>
        <p:grpSpPr>
          <a:xfrm>
            <a:off x="1763688" y="1586508"/>
            <a:ext cx="5824264" cy="895712"/>
            <a:chOff x="1403648" y="1700808"/>
            <a:chExt cx="5824264" cy="895712"/>
          </a:xfrm>
        </p:grpSpPr>
        <p:pic>
          <p:nvPicPr>
            <p:cNvPr id="63" name="Picture 62" descr="Scrolla.png"/>
            <p:cNvPicPr>
              <a:picLocks noChangeAspect="1"/>
            </p:cNvPicPr>
            <p:nvPr/>
          </p:nvPicPr>
          <p:blipFill>
            <a:blip r:embed="rId18" cstate="print">
              <a:clrChange>
                <a:clrFrom>
                  <a:srgbClr val="FFD800"/>
                </a:clrFrom>
                <a:clrTo>
                  <a:srgbClr val="FFD8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5400000">
              <a:off x="2208836" y="895620"/>
              <a:ext cx="895712" cy="2506088"/>
            </a:xfrm>
            <a:prstGeom prst="rect">
              <a:avLst/>
            </a:prstGeom>
          </p:spPr>
        </p:pic>
        <p:sp>
          <p:nvSpPr>
            <p:cNvPr id="64" name="TextBox 63"/>
            <p:cNvSpPr txBox="1"/>
            <p:nvPr/>
          </p:nvSpPr>
          <p:spPr>
            <a:xfrm>
              <a:off x="3915544" y="1930550"/>
              <a:ext cx="33123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400" b="1" dirty="0" smtClean="0">
                  <a:latin typeface="Arial" pitchFamily="34" charset="0"/>
                  <a:cs typeface="Arial" pitchFamily="34" charset="0"/>
                </a:rPr>
                <a:t>= Livro de Sete Selos</a:t>
              </a:r>
              <a:endParaRPr lang="pt-BR" sz="24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8" name="Group 64"/>
          <p:cNvGrpSpPr/>
          <p:nvPr/>
        </p:nvGrpSpPr>
        <p:grpSpPr>
          <a:xfrm>
            <a:off x="467544" y="2385018"/>
            <a:ext cx="5040560" cy="971974"/>
            <a:chOff x="467544" y="2564904"/>
            <a:chExt cx="5040560" cy="971974"/>
          </a:xfrm>
        </p:grpSpPr>
        <p:sp>
          <p:nvSpPr>
            <p:cNvPr id="66" name="Left Brace 65"/>
            <p:cNvSpPr/>
            <p:nvPr/>
          </p:nvSpPr>
          <p:spPr>
            <a:xfrm rot="5400000">
              <a:off x="2807804" y="296652"/>
              <a:ext cx="432048" cy="4968552"/>
            </a:xfrm>
            <a:prstGeom prst="leftBrace">
              <a:avLst/>
            </a:prstGeom>
            <a:ln w="635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3779912" y="3121223"/>
              <a:ext cx="1080120" cy="307777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38100">
              <a:solidFill>
                <a:schemeClr val="accent6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b="1" dirty="0" smtClean="0">
                  <a:latin typeface="Arial" pitchFamily="34" charset="0"/>
                  <a:cs typeface="Arial" pitchFamily="34" charset="0"/>
                </a:rPr>
                <a:t>Parêntesis</a:t>
              </a:r>
              <a:endParaRPr lang="pt-BR" sz="1400" b="1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68" name="Picture 67" descr="Seal-1.png"/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67544" y="2996952"/>
              <a:ext cx="618996" cy="524428"/>
            </a:xfrm>
            <a:prstGeom prst="rect">
              <a:avLst/>
            </a:prstGeom>
          </p:spPr>
        </p:pic>
        <p:pic>
          <p:nvPicPr>
            <p:cNvPr id="69" name="Picture 68" descr="Seal-2.png"/>
            <p:cNvPicPr>
              <a:picLocks noChangeAspect="1"/>
            </p:cNvPicPr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971600" y="2996952"/>
              <a:ext cx="618996" cy="528726"/>
            </a:xfrm>
            <a:prstGeom prst="rect">
              <a:avLst/>
            </a:prstGeom>
          </p:spPr>
        </p:pic>
        <p:pic>
          <p:nvPicPr>
            <p:cNvPr id="70" name="Picture 69" descr="Seal-3.png"/>
            <p:cNvPicPr>
              <a:picLocks noChangeAspect="1"/>
            </p:cNvPicPr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516668" y="2996952"/>
              <a:ext cx="623295" cy="528726"/>
            </a:xfrm>
            <a:prstGeom prst="rect">
              <a:avLst/>
            </a:prstGeom>
          </p:spPr>
        </p:pic>
        <p:pic>
          <p:nvPicPr>
            <p:cNvPr id="71" name="Picture 70" descr="Seal-4.png"/>
            <p:cNvPicPr>
              <a:picLocks noChangeAspect="1"/>
            </p:cNvPicPr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051720" y="2996952"/>
              <a:ext cx="623295" cy="528726"/>
            </a:xfrm>
            <a:prstGeom prst="rect">
              <a:avLst/>
            </a:prstGeom>
          </p:spPr>
        </p:pic>
        <p:pic>
          <p:nvPicPr>
            <p:cNvPr id="72" name="Picture 71" descr="Seal-5.png"/>
            <p:cNvPicPr>
              <a:picLocks noChangeAspect="1"/>
            </p:cNvPicPr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2555776" y="2996952"/>
              <a:ext cx="618996" cy="524428"/>
            </a:xfrm>
            <a:prstGeom prst="rect">
              <a:avLst/>
            </a:prstGeom>
          </p:spPr>
        </p:pic>
        <p:pic>
          <p:nvPicPr>
            <p:cNvPr id="73" name="Picture 72" descr="Seal-6.png"/>
            <p:cNvPicPr>
              <a:picLocks noChangeAspect="1"/>
            </p:cNvPicPr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3131840" y="2996952"/>
              <a:ext cx="618996" cy="528726"/>
            </a:xfrm>
            <a:prstGeom prst="rect">
              <a:avLst/>
            </a:prstGeom>
          </p:spPr>
        </p:pic>
        <p:pic>
          <p:nvPicPr>
            <p:cNvPr id="74" name="Picture 73" descr="Seal-7.png"/>
            <p:cNvPicPr>
              <a:picLocks noChangeAspect="1"/>
            </p:cNvPicPr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4859084" y="3012450"/>
              <a:ext cx="618996" cy="524428"/>
            </a:xfrm>
            <a:prstGeom prst="rect">
              <a:avLst/>
            </a:prstGeom>
          </p:spPr>
        </p:pic>
      </p:grpSp>
      <p:sp>
        <p:nvSpPr>
          <p:cNvPr id="51" name="TextBox 50"/>
          <p:cNvSpPr txBox="1"/>
          <p:nvPr/>
        </p:nvSpPr>
        <p:spPr>
          <a:xfrm>
            <a:off x="2391728" y="6237312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latin typeface="Arial Black" pitchFamily="34" charset="0"/>
              </a:rPr>
              <a:t>Apocalipse 6 - 18</a:t>
            </a:r>
            <a:endParaRPr lang="pt-BR" sz="2400" dirty="0">
              <a:latin typeface="Arial Black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130380" y="4005064"/>
            <a:ext cx="1656184" cy="101566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/>
              <a:t>Cap. 12-13, 14, </a:t>
            </a:r>
          </a:p>
          <a:p>
            <a:pPr algn="ctr"/>
            <a:r>
              <a:rPr lang="pt-BR" sz="2000" b="1" dirty="0" smtClean="0"/>
              <a:t>15:1-16:1</a:t>
            </a:r>
            <a:endParaRPr lang="pt-BR" sz="2000" b="1" dirty="0"/>
          </a:p>
        </p:txBody>
      </p:sp>
      <p:sp>
        <p:nvSpPr>
          <p:cNvPr id="58" name="TextBox 57"/>
          <p:cNvSpPr txBox="1"/>
          <p:nvPr/>
        </p:nvSpPr>
        <p:spPr>
          <a:xfrm>
            <a:off x="6804248" y="3286725"/>
            <a:ext cx="2195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kern="50" dirty="0" smtClean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Quarto Intervalo</a:t>
            </a:r>
            <a:r>
              <a:rPr lang="pt-BR" kern="50" dirty="0" smtClean="0">
                <a:solidFill>
                  <a:srgbClr val="000000"/>
                </a:solidFill>
                <a:ea typeface="Times New Roman"/>
              </a:rPr>
              <a:t>: </a:t>
            </a:r>
          </a:p>
          <a:p>
            <a:pPr algn="ctr"/>
            <a:r>
              <a:rPr lang="pt-BR" b="1" kern="50" dirty="0" smtClean="0">
                <a:solidFill>
                  <a:srgbClr val="000000"/>
                </a:solidFill>
                <a:ea typeface="Times New Roman"/>
              </a:rPr>
              <a:t>Os Sete Personagens</a:t>
            </a:r>
            <a:endParaRPr lang="pt-BR" b="1" dirty="0"/>
          </a:p>
        </p:txBody>
      </p:sp>
      <p:sp>
        <p:nvSpPr>
          <p:cNvPr id="53" name="Rounded Rectangle 52"/>
          <p:cNvSpPr/>
          <p:nvPr/>
        </p:nvSpPr>
        <p:spPr>
          <a:xfrm>
            <a:off x="6804248" y="3140968"/>
            <a:ext cx="2243500" cy="2016224"/>
          </a:xfrm>
          <a:prstGeom prst="round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7" name="Rectangle 56"/>
          <p:cNvSpPr/>
          <p:nvPr/>
        </p:nvSpPr>
        <p:spPr>
          <a:xfrm>
            <a:off x="7317829" y="4033639"/>
            <a:ext cx="1296144" cy="360040"/>
          </a:xfrm>
          <a:prstGeom prst="rect">
            <a:avLst/>
          </a:prstGeom>
          <a:noFill/>
          <a:ln w="508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8" grpId="0"/>
      <p:bldP spid="5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O Esboço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68760"/>
            <a:ext cx="8568952" cy="4525963"/>
          </a:xfrm>
        </p:spPr>
        <p:txBody>
          <a:bodyPr>
            <a:noAutofit/>
          </a:bodyPr>
          <a:lstStyle/>
          <a:p>
            <a:pPr algn="just" hangingPunct="0">
              <a:spcBef>
                <a:spcPts val="0"/>
              </a:spcBef>
              <a:tabLst>
                <a:tab pos="-685800" algn="l"/>
                <a:tab pos="-457200" algn="l"/>
                <a:tab pos="0" algn="l"/>
                <a:tab pos="285750" algn="l"/>
                <a:tab pos="514350" algn="l"/>
                <a:tab pos="74295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4800600" algn="l"/>
                <a:tab pos="5029200" algn="l"/>
                <a:tab pos="5257800" algn="l"/>
                <a:tab pos="5486400" algn="l"/>
                <a:tab pos="5715000" algn="l"/>
                <a:tab pos="5943600" algn="l"/>
                <a:tab pos="6400800" algn="l"/>
                <a:tab pos="6858000" algn="l"/>
                <a:tab pos="7315200" algn="l"/>
              </a:tabLst>
            </a:pPr>
            <a:r>
              <a:rPr lang="pt-BR" sz="1900" kern="50" dirty="0" smtClean="0">
                <a:solidFill>
                  <a:srgbClr val="000000"/>
                </a:solidFill>
                <a:ea typeface="Times New Roman"/>
              </a:rPr>
              <a:t> </a:t>
            </a:r>
            <a:endParaRPr lang="en-US" sz="1900" kern="50" dirty="0" smtClean="0">
              <a:ea typeface="Times New Roman"/>
            </a:endParaRPr>
          </a:p>
          <a:p>
            <a:pPr marL="342900" marR="0" lvl="0" indent="-342900" algn="just" hangingPunct="0">
              <a:spcBef>
                <a:spcPts val="0"/>
              </a:spcBef>
              <a:spcAft>
                <a:spcPts val="0"/>
              </a:spcAft>
              <a:tabLst>
                <a:tab pos="514350" algn="l"/>
                <a:tab pos="628650" algn="l"/>
                <a:tab pos="857250" algn="l"/>
                <a:tab pos="1085850" algn="l"/>
                <a:tab pos="1314450" algn="l"/>
                <a:tab pos="1543050" algn="l"/>
                <a:tab pos="1771650" algn="l"/>
                <a:tab pos="2000250" algn="l"/>
                <a:tab pos="2228850" algn="l"/>
                <a:tab pos="2457450" algn="l"/>
                <a:tab pos="2686050" algn="l"/>
                <a:tab pos="2914650" algn="l"/>
                <a:tab pos="3143250" algn="l"/>
                <a:tab pos="3371850" algn="l"/>
                <a:tab pos="3600450" algn="l"/>
                <a:tab pos="3829050" algn="l"/>
                <a:tab pos="4057650" algn="l"/>
                <a:tab pos="4286250" algn="l"/>
                <a:tab pos="4514850" algn="l"/>
                <a:tab pos="4743450" algn="l"/>
                <a:tab pos="4972050" algn="l"/>
                <a:tab pos="5200650" algn="l"/>
                <a:tab pos="5429250" algn="l"/>
                <a:tab pos="5886450" algn="l"/>
                <a:tab pos="6343650" algn="l"/>
                <a:tab pos="6800850" algn="l"/>
                <a:tab pos="7258050" algn="l"/>
                <a:tab pos="7715250" algn="l"/>
                <a:tab pos="8172450" algn="l"/>
                <a:tab pos="8629650" algn="l"/>
                <a:tab pos="9086850" algn="l"/>
                <a:tab pos="9544050" algn="l"/>
              </a:tabLst>
            </a:pPr>
            <a:r>
              <a:rPr lang="pt-BR" sz="1900" kern="50" dirty="0" smtClean="0">
                <a:solidFill>
                  <a:srgbClr val="000000"/>
                </a:solidFill>
                <a:ea typeface="Times New Roman"/>
              </a:rPr>
              <a:t>B.	A Tribulação Na Terra (6 - 18)</a:t>
            </a:r>
            <a:endParaRPr lang="en-US" sz="1900" kern="50" dirty="0" smtClean="0">
              <a:ea typeface="Times New Roman"/>
            </a:endParaRPr>
          </a:p>
          <a:p>
            <a:pPr algn="just" hangingPunct="0">
              <a:spcBef>
                <a:spcPts val="0"/>
              </a:spcBef>
              <a:tabLst>
                <a:tab pos="-685800" algn="l"/>
                <a:tab pos="-457200" algn="l"/>
                <a:tab pos="0" algn="l"/>
                <a:tab pos="285750" algn="l"/>
                <a:tab pos="514350" algn="l"/>
                <a:tab pos="74295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4800600" algn="l"/>
                <a:tab pos="5029200" algn="l"/>
                <a:tab pos="5257800" algn="l"/>
                <a:tab pos="5486400" algn="l"/>
                <a:tab pos="5715000" algn="l"/>
                <a:tab pos="5943600" algn="l"/>
                <a:tab pos="6400800" algn="l"/>
                <a:tab pos="6858000" algn="l"/>
                <a:tab pos="7315200" algn="l"/>
              </a:tabLst>
            </a:pPr>
            <a:r>
              <a:rPr lang="pt-BR" sz="1900" kern="50" dirty="0" smtClean="0">
                <a:solidFill>
                  <a:srgbClr val="000000"/>
                </a:solidFill>
                <a:ea typeface="Times New Roman"/>
              </a:rPr>
              <a:t> </a:t>
            </a:r>
            <a:endParaRPr lang="en-US" sz="1900" kern="50" dirty="0" smtClean="0">
              <a:ea typeface="Times New Roman"/>
            </a:endParaRPr>
          </a:p>
          <a:p>
            <a:pPr algn="just" hangingPunct="0">
              <a:spcBef>
                <a:spcPts val="0"/>
              </a:spcBef>
              <a:tabLst>
                <a:tab pos="-685800" algn="l"/>
                <a:tab pos="-457200" algn="l"/>
                <a:tab pos="0" algn="l"/>
                <a:tab pos="285750" algn="l"/>
                <a:tab pos="514350" algn="l"/>
                <a:tab pos="74295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4800600" algn="l"/>
                <a:tab pos="5029200" algn="l"/>
                <a:tab pos="5257800" algn="l"/>
                <a:tab pos="5486400" algn="l"/>
                <a:tab pos="5715000" algn="l"/>
                <a:tab pos="5943600" algn="l"/>
                <a:tab pos="6400800" algn="l"/>
                <a:tab pos="6858000" algn="l"/>
                <a:tab pos="7315200" algn="l"/>
              </a:tabLst>
            </a:pPr>
            <a:r>
              <a:rPr lang="en-US" sz="1900" kern="50" dirty="0" smtClean="0">
                <a:solidFill>
                  <a:srgbClr val="000000"/>
                </a:solidFill>
                <a:ea typeface="Times New Roman"/>
              </a:rPr>
              <a:t>		 2.  </a:t>
            </a:r>
            <a:r>
              <a:rPr lang="pt-BR" sz="1900" kern="50" dirty="0" smtClean="0">
                <a:solidFill>
                  <a:srgbClr val="000000"/>
                </a:solidFill>
                <a:ea typeface="Times New Roman"/>
              </a:rPr>
              <a:t>O Toque das Sete Trombetas ( Apo 8:2 - 11:19)</a:t>
            </a:r>
            <a:endParaRPr lang="en-US" sz="1900" kern="50" dirty="0" smtClean="0">
              <a:ea typeface="Times New Roman"/>
            </a:endParaRPr>
          </a:p>
          <a:p>
            <a:pPr algn="just" hangingPunct="0">
              <a:spcBef>
                <a:spcPts val="0"/>
              </a:spcBef>
              <a:tabLst>
                <a:tab pos="-685800" algn="l"/>
                <a:tab pos="-457200" algn="l"/>
                <a:tab pos="0" algn="l"/>
                <a:tab pos="285750" algn="l"/>
                <a:tab pos="514350" algn="l"/>
                <a:tab pos="74295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4800600" algn="l"/>
                <a:tab pos="5029200" algn="l"/>
                <a:tab pos="5257800" algn="l"/>
                <a:tab pos="5486400" algn="l"/>
                <a:tab pos="5715000" algn="l"/>
                <a:tab pos="5943600" algn="l"/>
                <a:tab pos="6400800" algn="l"/>
                <a:tab pos="6858000" algn="l"/>
                <a:tab pos="7315200" algn="l"/>
              </a:tabLst>
            </a:pPr>
            <a:r>
              <a:rPr lang="pt-BR" sz="1900" kern="50" dirty="0" smtClean="0">
                <a:solidFill>
                  <a:srgbClr val="000000"/>
                </a:solidFill>
                <a:ea typeface="Times New Roman"/>
              </a:rPr>
              <a:t> </a:t>
            </a:r>
            <a:endParaRPr lang="en-US" sz="1900" kern="50" dirty="0" smtClean="0">
              <a:ea typeface="Times New Roman"/>
            </a:endParaRPr>
          </a:p>
          <a:p>
            <a:pPr marL="971550" marR="0" indent="-228600" algn="just" hangingPunct="0">
              <a:spcBef>
                <a:spcPts val="0"/>
              </a:spcBef>
              <a:spcAft>
                <a:spcPts val="0"/>
              </a:spcAft>
              <a:tabLst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48006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</a:pPr>
            <a:r>
              <a:rPr lang="pt-BR" sz="1900" kern="50" dirty="0" smtClean="0">
                <a:solidFill>
                  <a:srgbClr val="000000"/>
                </a:solidFill>
                <a:ea typeface="Times New Roman"/>
              </a:rPr>
              <a:t>a.  O Anjo Com O Incensário (8:1-6)</a:t>
            </a:r>
            <a:endParaRPr lang="en-US" sz="1900" kern="50" dirty="0" smtClean="0">
              <a:ea typeface="Times New Roman"/>
            </a:endParaRPr>
          </a:p>
          <a:p>
            <a:pPr marL="971550" marR="0" indent="-228600" algn="just" hangingPunct="0">
              <a:spcBef>
                <a:spcPts val="0"/>
              </a:spcBef>
              <a:spcAft>
                <a:spcPts val="0"/>
              </a:spcAft>
              <a:tabLst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48006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</a:pPr>
            <a:r>
              <a:rPr lang="pt-BR" sz="1900" kern="50" dirty="0" smtClean="0">
                <a:solidFill>
                  <a:srgbClr val="000000"/>
                </a:solidFill>
                <a:ea typeface="Times New Roman"/>
              </a:rPr>
              <a:t>b.  A Primeira Trombeta  = 3</a:t>
            </a:r>
            <a:r>
              <a:rPr lang="pt-BR" sz="1900" u="sng" kern="50" baseline="30000" dirty="0" smtClean="0">
                <a:solidFill>
                  <a:srgbClr val="000000"/>
                </a:solidFill>
                <a:ea typeface="Times New Roman"/>
              </a:rPr>
              <a:t>a</a:t>
            </a:r>
            <a:r>
              <a:rPr lang="pt-BR" sz="1900" kern="50" dirty="0" smtClean="0">
                <a:solidFill>
                  <a:srgbClr val="000000"/>
                </a:solidFill>
                <a:ea typeface="Times New Roman"/>
              </a:rPr>
              <a:t> Parte das Plantas Afetadas (8:7)</a:t>
            </a:r>
            <a:endParaRPr lang="en-US" sz="1900" kern="50" dirty="0" smtClean="0">
              <a:ea typeface="Times New Roman"/>
            </a:endParaRPr>
          </a:p>
          <a:p>
            <a:pPr marL="971550" marR="0" indent="-228600" algn="just" hangingPunct="0">
              <a:spcBef>
                <a:spcPts val="0"/>
              </a:spcBef>
              <a:spcAft>
                <a:spcPts val="0"/>
              </a:spcAft>
              <a:tabLst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48006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</a:pPr>
            <a:r>
              <a:rPr lang="pt-BR" sz="1900" kern="50" dirty="0" smtClean="0">
                <a:solidFill>
                  <a:srgbClr val="000000"/>
                </a:solidFill>
                <a:ea typeface="Times New Roman"/>
              </a:rPr>
              <a:t>c.  A Segunda Trombeta = 3</a:t>
            </a:r>
            <a:r>
              <a:rPr lang="pt-BR" sz="1900" u="sng" kern="50" baseline="30000" dirty="0" smtClean="0">
                <a:solidFill>
                  <a:srgbClr val="000000"/>
                </a:solidFill>
                <a:ea typeface="Times New Roman"/>
              </a:rPr>
              <a:t>a</a:t>
            </a:r>
            <a:r>
              <a:rPr lang="pt-BR" sz="1900" kern="50" dirty="0" smtClean="0">
                <a:solidFill>
                  <a:srgbClr val="000000"/>
                </a:solidFill>
                <a:ea typeface="Times New Roman"/>
              </a:rPr>
              <a:t> Parte do Mar Afetado (8:8-9)</a:t>
            </a:r>
            <a:endParaRPr lang="en-US" sz="1900" kern="50" dirty="0" smtClean="0">
              <a:ea typeface="Times New Roman"/>
            </a:endParaRPr>
          </a:p>
          <a:p>
            <a:pPr marL="971550" marR="0" indent="-228600" algn="just" hangingPunct="0">
              <a:spcBef>
                <a:spcPts val="0"/>
              </a:spcBef>
              <a:spcAft>
                <a:spcPts val="0"/>
              </a:spcAft>
              <a:tabLst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48006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</a:pPr>
            <a:r>
              <a:rPr lang="pt-BR" sz="1900" kern="50" dirty="0" smtClean="0">
                <a:solidFill>
                  <a:srgbClr val="000000"/>
                </a:solidFill>
                <a:ea typeface="Times New Roman"/>
              </a:rPr>
              <a:t>d.  A Terceira Trombeta  = 3</a:t>
            </a:r>
            <a:r>
              <a:rPr lang="pt-BR" sz="1900" u="sng" kern="50" baseline="30000" dirty="0" smtClean="0">
                <a:solidFill>
                  <a:srgbClr val="000000"/>
                </a:solidFill>
                <a:ea typeface="Times New Roman"/>
              </a:rPr>
              <a:t>a</a:t>
            </a:r>
            <a:r>
              <a:rPr lang="pt-BR" sz="1900" kern="50" dirty="0" smtClean="0">
                <a:solidFill>
                  <a:srgbClr val="000000"/>
                </a:solidFill>
                <a:ea typeface="Times New Roman"/>
              </a:rPr>
              <a:t> Parte da Água Doce Afetada (8:10-11)</a:t>
            </a:r>
            <a:endParaRPr lang="en-US" sz="1900" kern="50" dirty="0" smtClean="0">
              <a:ea typeface="Times New Roman"/>
            </a:endParaRPr>
          </a:p>
          <a:p>
            <a:pPr marL="1069975" marR="0" indent="-327025" algn="just" hangingPunct="0">
              <a:spcBef>
                <a:spcPts val="0"/>
              </a:spcBef>
              <a:spcAft>
                <a:spcPts val="0"/>
              </a:spcAft>
              <a:buAutoNum type="alphaLcPeriod" startAt="5"/>
              <a:tabLst>
                <a:tab pos="914400" algn="l"/>
                <a:tab pos="992188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48006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</a:pPr>
            <a:r>
              <a:rPr lang="pt-BR" sz="1900" kern="50" dirty="0" smtClean="0">
                <a:solidFill>
                  <a:srgbClr val="000000"/>
                </a:solidFill>
                <a:ea typeface="Times New Roman"/>
              </a:rPr>
              <a:t>A Quarta Trombeta = 3</a:t>
            </a:r>
            <a:r>
              <a:rPr lang="pt-BR" sz="1900" u="sng" kern="50" baseline="30000" dirty="0" smtClean="0">
                <a:solidFill>
                  <a:srgbClr val="000000"/>
                </a:solidFill>
                <a:ea typeface="Times New Roman"/>
              </a:rPr>
              <a:t>a</a:t>
            </a:r>
            <a:r>
              <a:rPr lang="pt-BR" sz="1900" kern="50" dirty="0" smtClean="0">
                <a:solidFill>
                  <a:srgbClr val="000000"/>
                </a:solidFill>
                <a:ea typeface="Times New Roman"/>
              </a:rPr>
              <a:t> Parte do Sol Afetado (8:12)</a:t>
            </a:r>
          </a:p>
          <a:p>
            <a:pPr marL="1200150" marR="0" indent="-457200" algn="just" hangingPunct="0">
              <a:spcBef>
                <a:spcPts val="0"/>
              </a:spcBef>
              <a:spcAft>
                <a:spcPts val="0"/>
              </a:spcAft>
              <a:buAutoNum type="alphaLcPeriod" startAt="5"/>
              <a:tabLst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48006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</a:pPr>
            <a:endParaRPr lang="en-US" sz="1900" kern="50" dirty="0" smtClean="0">
              <a:ea typeface="Times New Roman"/>
            </a:endParaRPr>
          </a:p>
          <a:p>
            <a:pPr marL="1200150" marR="0" indent="-457200" algn="just" hangingPunct="0">
              <a:spcBef>
                <a:spcPts val="0"/>
              </a:spcBef>
              <a:spcAft>
                <a:spcPts val="0"/>
              </a:spcAft>
              <a:buAutoNum type="alphaLcPeriod" startAt="6"/>
              <a:tabLst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48006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</a:pPr>
            <a:r>
              <a:rPr lang="pt-BR" sz="1900" b="1" kern="50" dirty="0" smtClean="0">
                <a:solidFill>
                  <a:srgbClr val="000000"/>
                </a:solidFill>
                <a:ea typeface="Times New Roman"/>
              </a:rPr>
              <a:t>Segundo Intervalo</a:t>
            </a:r>
            <a:r>
              <a:rPr lang="pt-BR" sz="1900" kern="50" dirty="0" smtClean="0">
                <a:solidFill>
                  <a:srgbClr val="000000"/>
                </a:solidFill>
                <a:ea typeface="Times New Roman"/>
              </a:rPr>
              <a:t>: Introdução dos Outras Trombetas (8:13)</a:t>
            </a:r>
          </a:p>
          <a:p>
            <a:pPr marL="1200150" marR="0" indent="-457200" algn="just" hangingPunct="0">
              <a:spcBef>
                <a:spcPts val="0"/>
              </a:spcBef>
              <a:spcAft>
                <a:spcPts val="0"/>
              </a:spcAft>
              <a:buAutoNum type="alphaLcPeriod" startAt="6"/>
              <a:tabLst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48006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</a:pPr>
            <a:endParaRPr lang="en-US" sz="1900" kern="50" dirty="0" smtClean="0">
              <a:ea typeface="Times New Roman"/>
            </a:endParaRPr>
          </a:p>
          <a:p>
            <a:pPr marL="971550" marR="0" indent="-228600" algn="just" hangingPunct="0">
              <a:spcBef>
                <a:spcPts val="0"/>
              </a:spcBef>
              <a:spcAft>
                <a:spcPts val="0"/>
              </a:spcAft>
              <a:tabLst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48006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</a:pPr>
            <a:r>
              <a:rPr lang="pt-BR" sz="1900" kern="50" dirty="0" smtClean="0">
                <a:solidFill>
                  <a:srgbClr val="000000"/>
                </a:solidFill>
                <a:ea typeface="Times New Roman"/>
              </a:rPr>
              <a:t>g.  Quinta Trombeta = Gafanhotos (9:1-12)</a:t>
            </a:r>
            <a:endParaRPr lang="en-US" sz="1900" kern="50" dirty="0" smtClean="0">
              <a:ea typeface="Times New Roman"/>
            </a:endParaRPr>
          </a:p>
          <a:p>
            <a:pPr marL="971550" marR="0" indent="-228600" algn="just" hangingPunct="0">
              <a:spcBef>
                <a:spcPts val="0"/>
              </a:spcBef>
              <a:spcAft>
                <a:spcPts val="0"/>
              </a:spcAft>
              <a:tabLst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  <a:tab pos="2286000" algn="l"/>
                <a:tab pos="2514600" algn="l"/>
                <a:tab pos="2743200" algn="l"/>
                <a:tab pos="2971800" algn="l"/>
                <a:tab pos="3200400" algn="l"/>
                <a:tab pos="3429000" algn="l"/>
                <a:tab pos="3657600" algn="l"/>
                <a:tab pos="3886200" algn="l"/>
                <a:tab pos="4114800" algn="l"/>
                <a:tab pos="4343400" algn="l"/>
                <a:tab pos="4572000" algn="l"/>
                <a:tab pos="48006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</a:pPr>
            <a:r>
              <a:rPr lang="pt-BR" sz="1900" kern="50" dirty="0" smtClean="0">
                <a:solidFill>
                  <a:srgbClr val="000000"/>
                </a:solidFill>
                <a:ea typeface="Times New Roman"/>
              </a:rPr>
              <a:t>h.  A Sexta Trombeta = Cavalos (9:13-21)</a:t>
            </a:r>
            <a:r>
              <a:rPr lang="en-US" sz="1900" kern="50" dirty="0" smtClean="0">
                <a:ea typeface="Times New Roman"/>
              </a:rPr>
              <a:t> </a:t>
            </a:r>
            <a:endParaRPr lang="pt-BR" sz="1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_previe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142999" y="-1395537"/>
            <a:ext cx="6858001" cy="96490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600200"/>
            <a:ext cx="7344816" cy="5257800"/>
          </a:xfrm>
        </p:spPr>
        <p:txBody>
          <a:bodyPr>
            <a:noAutofit/>
          </a:bodyPr>
          <a:lstStyle/>
          <a:p>
            <a:pPr algn="ctr"/>
            <a:r>
              <a:rPr lang="pt-BR" b="1" baseline="30000" dirty="0" smtClean="0"/>
              <a:t>2</a:t>
            </a:r>
            <a:r>
              <a:rPr lang="pt-BR" b="1" dirty="0" smtClean="0"/>
              <a:t>E vi os sete anjos, que estavam diante de Deus, e foram-lhes dadas sete trombetas.</a:t>
            </a:r>
            <a:r>
              <a:rPr lang="pt-BR" b="1" baseline="30000" dirty="0" smtClean="0"/>
              <a:t>  3</a:t>
            </a:r>
            <a:r>
              <a:rPr lang="pt-BR" b="1" dirty="0" smtClean="0"/>
              <a:t>E veio outro anjo, e pôs-se junto ao altar, tendo um incensário de ouro; e foi-lhe dado muito incenso, para o pôr com as orações de todos os santos sobre o altar de ouro, que está diante do trono.</a:t>
            </a:r>
            <a:r>
              <a:rPr lang="pt-BR" b="1" baseline="30000" dirty="0" smtClean="0"/>
              <a:t> 4</a:t>
            </a:r>
            <a:r>
              <a:rPr lang="pt-BR" b="1" dirty="0" smtClean="0"/>
              <a:t>E a fumaça do incenso subiu com as orações dos santos desde a mão do anjo até diante de Deus.</a:t>
            </a:r>
            <a:r>
              <a:rPr lang="pt-BR" b="1" baseline="30000" dirty="0" smtClean="0"/>
              <a:t>  </a:t>
            </a:r>
            <a:endParaRPr lang="pt-BR" b="1" dirty="0" smtClean="0"/>
          </a:p>
        </p:txBody>
      </p:sp>
      <p:sp>
        <p:nvSpPr>
          <p:cNvPr id="5" name="Rectangle 4"/>
          <p:cNvSpPr/>
          <p:nvPr/>
        </p:nvSpPr>
        <p:spPr>
          <a:xfrm>
            <a:off x="144016" y="458088"/>
            <a:ext cx="8892480" cy="738664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4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 Anjo Com O Incensário (8:2-6)</a:t>
            </a:r>
          </a:p>
        </p:txBody>
      </p:sp>
      <p:pic>
        <p:nvPicPr>
          <p:cNvPr id="19" name="Picture 18" descr="Untitledv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85394" y="4637638"/>
            <a:ext cx="1532688" cy="18722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_previe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142999" y="-1395537"/>
            <a:ext cx="6858001" cy="96490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600200"/>
            <a:ext cx="7344816" cy="5257800"/>
          </a:xfrm>
        </p:spPr>
        <p:txBody>
          <a:bodyPr>
            <a:noAutofit/>
          </a:bodyPr>
          <a:lstStyle/>
          <a:p>
            <a:pPr algn="ctr"/>
            <a:r>
              <a:rPr lang="pt-BR" b="1" baseline="30000" dirty="0" smtClean="0"/>
              <a:t>5</a:t>
            </a:r>
            <a:r>
              <a:rPr lang="pt-BR" b="1" dirty="0" smtClean="0"/>
              <a:t>E o anjo tomou o incensário, e o encheu do fogo do altar, e o lançou sobre a terra; e houve depois vozes, e trovões, e relâmpagos e terremotos.</a:t>
            </a:r>
            <a:r>
              <a:rPr lang="pt-BR" b="1" baseline="30000" dirty="0" smtClean="0"/>
              <a:t> 6</a:t>
            </a:r>
            <a:r>
              <a:rPr lang="pt-BR" b="1" dirty="0" smtClean="0"/>
              <a:t>E os sete anjos, que tinham as sete trombetas, prepararam-se para tocá-las.</a:t>
            </a:r>
            <a:r>
              <a:rPr lang="pt-BR" b="1" baseline="30000" dirty="0" smtClean="0"/>
              <a:t>  </a:t>
            </a:r>
            <a:endParaRPr lang="pt-BR" b="1" dirty="0" smtClean="0"/>
          </a:p>
        </p:txBody>
      </p:sp>
      <p:sp>
        <p:nvSpPr>
          <p:cNvPr id="5" name="Rectangle 4"/>
          <p:cNvSpPr/>
          <p:nvPr/>
        </p:nvSpPr>
        <p:spPr>
          <a:xfrm>
            <a:off x="144016" y="458088"/>
            <a:ext cx="8892480" cy="738664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4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 Anjo Com O Incensário (8:2-6)</a:t>
            </a:r>
          </a:p>
        </p:txBody>
      </p:sp>
      <p:pic>
        <p:nvPicPr>
          <p:cNvPr id="6" name="Picture 5" descr="imag1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9243" y="3717032"/>
            <a:ext cx="3166933" cy="2592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_previe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142999" y="-1395537"/>
            <a:ext cx="6858001" cy="96490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600200"/>
            <a:ext cx="7344816" cy="4525963"/>
          </a:xfrm>
        </p:spPr>
        <p:txBody>
          <a:bodyPr>
            <a:noAutofit/>
          </a:bodyPr>
          <a:lstStyle/>
          <a:p>
            <a:pPr algn="ctr"/>
            <a:r>
              <a:rPr lang="pt-BR" b="1" i="1" baseline="30000" dirty="0" smtClean="0"/>
              <a:t>7</a:t>
            </a:r>
            <a:r>
              <a:rPr lang="pt-BR" b="1" i="1" dirty="0" smtClean="0"/>
              <a:t>E o primeiro anjo tocou a sua trombeta, e houve saraiva e fogo misturado com sangue, e foram lançados na terra, que foi queimada na sua terça parte; queimou-se a terça parte das árvores, e toda a erva verde foi queimada.</a:t>
            </a:r>
            <a:r>
              <a:rPr lang="pt-BR" b="1" i="1" baseline="30000" dirty="0" smtClean="0"/>
              <a:t>  </a:t>
            </a:r>
            <a:endParaRPr lang="pt-BR" b="1" dirty="0" smtClean="0"/>
          </a:p>
        </p:txBody>
      </p:sp>
      <p:sp>
        <p:nvSpPr>
          <p:cNvPr id="5" name="Rectangle 4"/>
          <p:cNvSpPr/>
          <p:nvPr/>
        </p:nvSpPr>
        <p:spPr>
          <a:xfrm>
            <a:off x="144016" y="458088"/>
            <a:ext cx="8892480" cy="738664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4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= 3</a:t>
            </a:r>
            <a:r>
              <a:rPr lang="pt-BR" sz="4200" b="1" baseline="30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</a:t>
            </a:r>
            <a:r>
              <a:rPr lang="pt-BR" sz="4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Parte das Plantas Afetadas (8:7)</a:t>
            </a:r>
          </a:p>
        </p:txBody>
      </p:sp>
      <p:pic>
        <p:nvPicPr>
          <p:cNvPr id="8" name="Picture 7" descr="Trom-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5848" y="551079"/>
            <a:ext cx="720080" cy="542669"/>
          </a:xfrm>
          <a:prstGeom prst="rect">
            <a:avLst/>
          </a:prstGeom>
        </p:spPr>
      </p:pic>
      <p:pic>
        <p:nvPicPr>
          <p:cNvPr id="7" name="Picture 6" descr="meteor_garde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21298" y="3573016"/>
            <a:ext cx="3187691" cy="2390768"/>
          </a:xfrm>
          <a:prstGeom prst="rect">
            <a:avLst/>
          </a:prstGeom>
        </p:spPr>
      </p:pic>
      <p:pic>
        <p:nvPicPr>
          <p:cNvPr id="9" name="Picture 8" descr="fogo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5536" y="3861048"/>
            <a:ext cx="2304256" cy="1728192"/>
          </a:xfrm>
          <a:prstGeom prst="rect">
            <a:avLst/>
          </a:prstGeom>
        </p:spPr>
      </p:pic>
      <p:pic>
        <p:nvPicPr>
          <p:cNvPr id="10" name="Picture 9" descr="National-Geographic-Photos-national-geographic-12536616-1024-76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21172" y="3861048"/>
            <a:ext cx="2417743" cy="181330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411760" y="4077072"/>
            <a:ext cx="4248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72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</a:t>
            </a:r>
            <a:r>
              <a:rPr lang="pt-BR" sz="7200" b="1" baseline="30000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ª </a:t>
            </a:r>
            <a:r>
              <a:rPr lang="pt-BR" sz="72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Parte</a:t>
            </a:r>
            <a:endParaRPr lang="pt-BR" sz="7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_previe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142999" y="-1395537"/>
            <a:ext cx="6858001" cy="96490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600200"/>
            <a:ext cx="7344816" cy="4525963"/>
          </a:xfrm>
        </p:spPr>
        <p:txBody>
          <a:bodyPr>
            <a:noAutofit/>
          </a:bodyPr>
          <a:lstStyle/>
          <a:p>
            <a:pPr algn="ctr"/>
            <a:r>
              <a:rPr lang="pt-BR" b="1" i="1" baseline="30000" dirty="0" smtClean="0"/>
              <a:t>8</a:t>
            </a:r>
            <a:r>
              <a:rPr lang="pt-BR" b="1" i="1" dirty="0" smtClean="0"/>
              <a:t>E o segundo anjo tocou a trombeta; e foi lançada no mar uma coisa como um grande monte ardendo em fogo, e tornou-se em sangue a terça parte do mar.</a:t>
            </a:r>
            <a:r>
              <a:rPr lang="pt-BR" b="1" i="1" baseline="30000" dirty="0" smtClean="0"/>
              <a:t> 9</a:t>
            </a:r>
            <a:r>
              <a:rPr lang="pt-BR" b="1" i="1" dirty="0" smtClean="0"/>
              <a:t>E morreu a terça parte das criaturas que tinham vida no mar; e perdeu-se a terça parte das naus.</a:t>
            </a:r>
            <a:r>
              <a:rPr lang="pt-BR" b="1" i="1" baseline="30000" dirty="0" smtClean="0"/>
              <a:t>  </a:t>
            </a:r>
            <a:endParaRPr lang="pt-BR" b="1" dirty="0" smtClean="0"/>
          </a:p>
        </p:txBody>
      </p:sp>
      <p:sp>
        <p:nvSpPr>
          <p:cNvPr id="5" name="Rectangle 4"/>
          <p:cNvSpPr/>
          <p:nvPr/>
        </p:nvSpPr>
        <p:spPr>
          <a:xfrm>
            <a:off x="144016" y="458088"/>
            <a:ext cx="8892480" cy="738664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4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= 3a Parte do Mar Afetado (8:8-9)</a:t>
            </a:r>
          </a:p>
        </p:txBody>
      </p:sp>
      <p:pic>
        <p:nvPicPr>
          <p:cNvPr id="11" name="Picture 10" descr="Trom-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1018" y="492170"/>
            <a:ext cx="883820" cy="662865"/>
          </a:xfrm>
          <a:prstGeom prst="rect">
            <a:avLst/>
          </a:prstGeom>
        </p:spPr>
      </p:pic>
      <p:pic>
        <p:nvPicPr>
          <p:cNvPr id="17" name="Picture 16" descr="apocalipse (3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07904" y="3928522"/>
            <a:ext cx="4427984" cy="2767490"/>
          </a:xfrm>
          <a:prstGeom prst="rect">
            <a:avLst/>
          </a:prstGeom>
        </p:spPr>
      </p:pic>
      <p:pic>
        <p:nvPicPr>
          <p:cNvPr id="22" name="Picture 21" descr="Untitlec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51042" y="3927574"/>
            <a:ext cx="2224814" cy="275772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411760" y="4532927"/>
            <a:ext cx="4248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72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</a:t>
            </a:r>
            <a:r>
              <a:rPr lang="pt-BR" sz="7200" b="1" baseline="30000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ª </a:t>
            </a:r>
            <a:r>
              <a:rPr lang="pt-BR" sz="72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Parte</a:t>
            </a:r>
            <a:endParaRPr lang="pt-BR" sz="7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_previe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142999" y="-1395537"/>
            <a:ext cx="6858001" cy="96490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600200"/>
            <a:ext cx="7488832" cy="4525963"/>
          </a:xfrm>
        </p:spPr>
        <p:txBody>
          <a:bodyPr>
            <a:noAutofit/>
          </a:bodyPr>
          <a:lstStyle/>
          <a:p>
            <a:pPr algn="ctr"/>
            <a:r>
              <a:rPr lang="pt-BR" b="1" i="1" baseline="30000" dirty="0" smtClean="0"/>
              <a:t>10</a:t>
            </a:r>
            <a:r>
              <a:rPr lang="pt-BR" b="1" i="1" dirty="0" smtClean="0"/>
              <a:t>E o terceiro anjo tocou a sua trombeta, e caiu do céu uma grande estrela ardendo como uma tocha, e caiu sobre a terça parte dos rios, e sobre as fontes das águas.</a:t>
            </a:r>
            <a:r>
              <a:rPr lang="pt-BR" b="1" i="1" baseline="30000" dirty="0" smtClean="0"/>
              <a:t> 11</a:t>
            </a:r>
            <a:r>
              <a:rPr lang="pt-BR" b="1" i="1" dirty="0" smtClean="0"/>
              <a:t>E o nome da estrela era Absinto, e a terça parte das águas tornou-se em absinto, e muitos homens morreram das águas, porque se tornaram amargas.</a:t>
            </a:r>
            <a:r>
              <a:rPr lang="pt-BR" b="1" i="1" baseline="30000" dirty="0" smtClean="0"/>
              <a:t>  </a:t>
            </a:r>
            <a:endParaRPr lang="pt-BR" b="1" dirty="0" smtClean="0"/>
          </a:p>
        </p:txBody>
      </p:sp>
      <p:sp>
        <p:nvSpPr>
          <p:cNvPr id="5" name="Rectangle 4"/>
          <p:cNvSpPr/>
          <p:nvPr/>
        </p:nvSpPr>
        <p:spPr>
          <a:xfrm>
            <a:off x="144016" y="458088"/>
            <a:ext cx="8892480" cy="646331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= 3a Parte da Água Doce Afetada (8:10-11)</a:t>
            </a:r>
          </a:p>
        </p:txBody>
      </p:sp>
      <p:pic>
        <p:nvPicPr>
          <p:cNvPr id="7" name="Picture 6" descr="Trom-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4014" y="445676"/>
            <a:ext cx="879571" cy="662865"/>
          </a:xfrm>
          <a:prstGeom prst="rect">
            <a:avLst/>
          </a:prstGeom>
        </p:spPr>
      </p:pic>
      <p:pic>
        <p:nvPicPr>
          <p:cNvPr id="13" name="Picture 12" descr="asteróid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4334" y="4293096"/>
            <a:ext cx="3072341" cy="2304256"/>
          </a:xfrm>
          <a:prstGeom prst="rect">
            <a:avLst/>
          </a:prstGeom>
        </p:spPr>
      </p:pic>
      <p:pic>
        <p:nvPicPr>
          <p:cNvPr id="9" name="Picture 8" descr="JIM JONE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528" y="4684132"/>
            <a:ext cx="2371590" cy="1601330"/>
          </a:xfrm>
          <a:prstGeom prst="rect">
            <a:avLst/>
          </a:prstGeom>
        </p:spPr>
      </p:pic>
      <p:pic>
        <p:nvPicPr>
          <p:cNvPr id="10" name="Picture 9" descr="JonestownBodies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00192" y="4797152"/>
            <a:ext cx="2446493" cy="148434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458254" y="4532927"/>
            <a:ext cx="4248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72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</a:t>
            </a:r>
            <a:r>
              <a:rPr lang="pt-BR" sz="7200" b="1" baseline="30000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ª </a:t>
            </a:r>
            <a:r>
              <a:rPr lang="pt-BR" sz="72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Parte</a:t>
            </a:r>
            <a:endParaRPr lang="pt-BR" sz="7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12024</TotalTime>
  <Words>3116</Words>
  <Application>Microsoft Office PowerPoint</Application>
  <PresentationFormat>On-screen Show (4:3)</PresentationFormat>
  <Paragraphs>290</Paragraphs>
  <Slides>39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Slide 1</vt:lpstr>
      <vt:lpstr>Slide 2</vt:lpstr>
      <vt:lpstr>Slide 3</vt:lpstr>
      <vt:lpstr>O Esboço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O Esboço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Apocalipse</dc:title>
  <dc:creator>Owner</dc:creator>
  <cp:lastModifiedBy>Owner</cp:lastModifiedBy>
  <cp:revision>284</cp:revision>
  <dcterms:created xsi:type="dcterms:W3CDTF">2016-05-03T20:47:01Z</dcterms:created>
  <dcterms:modified xsi:type="dcterms:W3CDTF">2016-09-22T13:57:24Z</dcterms:modified>
</cp:coreProperties>
</file>